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22.jpg" ContentType="image/jpeg"/>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8" r:id="rId6"/>
    <p:sldId id="261" r:id="rId7"/>
    <p:sldId id="269" r:id="rId8"/>
    <p:sldId id="270" r:id="rId9"/>
    <p:sldId id="260" r:id="rId10"/>
    <p:sldId id="271" r:id="rId11"/>
    <p:sldId id="264" r:id="rId12"/>
    <p:sldId id="263" r:id="rId13"/>
    <p:sldId id="262" r:id="rId14"/>
    <p:sldId id="265" r:id="rId15"/>
    <p:sldId id="266" r:id="rId16"/>
    <p:sldId id="272" r:id="rId17"/>
    <p:sldId id="267" r:id="rId18"/>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5" d="100"/>
          <a:sy n="45" d="100"/>
        </p:scale>
        <p:origin x="979"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6:57:43.875"/>
    </inkml:context>
    <inkml:brush xml:id="br0">
      <inkml:brushProperty name="width" value="0.05" units="cm"/>
      <inkml:brushProperty name="height" value="0.05" units="cm"/>
    </inkml:brush>
  </inkml:definitions>
  <inkml:trace contextRef="#ctx0" brushRef="#br0">1 1 24575,'0'70'-8191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6:57:44.696"/>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6:57:55.205"/>
    </inkml:context>
    <inkml:brush xml:id="br0">
      <inkml:brushProperty name="width" value="0.05" units="cm"/>
      <inkml:brushProperty name="height" value="0.05" units="cm"/>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6700" b="0" i="0">
                <a:solidFill>
                  <a:srgbClr val="44BC77"/>
                </a:solidFill>
                <a:latin typeface="Calibri"/>
                <a:cs typeface="Calibri"/>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2700" b="0" i="0">
                <a:solidFill>
                  <a:srgbClr val="F6F6F6"/>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700" b="0" i="0">
                <a:solidFill>
                  <a:srgbClr val="44BC77"/>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700" b="0" i="0">
                <a:solidFill>
                  <a:srgbClr val="F6F6F6"/>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700" b="0" i="0">
                <a:solidFill>
                  <a:srgbClr val="44BC77"/>
                </a:solidFill>
                <a:latin typeface="Calibri"/>
                <a:cs typeface="Calibri"/>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700" b="0" i="0">
                <a:solidFill>
                  <a:srgbClr val="44BC77"/>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201" y="887796"/>
            <a:ext cx="11976735" cy="1046480"/>
          </a:xfrm>
          <a:prstGeom prst="rect">
            <a:avLst/>
          </a:prstGeom>
        </p:spPr>
        <p:txBody>
          <a:bodyPr wrap="square" lIns="0" tIns="0" rIns="0" bIns="0">
            <a:spAutoFit/>
          </a:bodyPr>
          <a:lstStyle>
            <a:lvl1pPr>
              <a:defRPr sz="6700" b="0" i="0">
                <a:solidFill>
                  <a:srgbClr val="44BC77"/>
                </a:solidFill>
                <a:latin typeface="Calibri"/>
                <a:cs typeface="Calibri"/>
              </a:defRPr>
            </a:lvl1pPr>
          </a:lstStyle>
          <a:p>
            <a:endParaRPr/>
          </a:p>
        </p:txBody>
      </p:sp>
      <p:sp>
        <p:nvSpPr>
          <p:cNvPr id="3" name="Holder 3"/>
          <p:cNvSpPr>
            <a:spLocks noGrp="1"/>
          </p:cNvSpPr>
          <p:nvPr>
            <p:ph type="body" idx="1"/>
          </p:nvPr>
        </p:nvSpPr>
        <p:spPr>
          <a:xfrm>
            <a:off x="10429903" y="4347769"/>
            <a:ext cx="8312150" cy="5086984"/>
          </a:xfrm>
          <a:prstGeom prst="rect">
            <a:avLst/>
          </a:prstGeom>
        </p:spPr>
        <p:txBody>
          <a:bodyPr wrap="square" lIns="0" tIns="0" rIns="0" bIns="0">
            <a:spAutoFit/>
          </a:bodyPr>
          <a:lstStyle>
            <a:lvl1pPr>
              <a:defRPr sz="2700" b="0" i="0">
                <a:solidFill>
                  <a:srgbClr val="F6F6F6"/>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jpg"/><Relationship Id="rId18" Type="http://schemas.openxmlformats.org/officeDocument/2006/relationships/image" Target="../media/image47.jpg"/><Relationship Id="rId26" Type="http://schemas.openxmlformats.org/officeDocument/2006/relationships/image" Target="../media/image55.jpg"/><Relationship Id="rId3" Type="http://schemas.openxmlformats.org/officeDocument/2006/relationships/image" Target="../media/image32.jpg"/><Relationship Id="rId21" Type="http://schemas.openxmlformats.org/officeDocument/2006/relationships/image" Target="../media/image50.jpg"/><Relationship Id="rId7" Type="http://schemas.openxmlformats.org/officeDocument/2006/relationships/image" Target="../media/image36.jpg"/><Relationship Id="rId12" Type="http://schemas.openxmlformats.org/officeDocument/2006/relationships/image" Target="../media/image41.png"/><Relationship Id="rId17" Type="http://schemas.openxmlformats.org/officeDocument/2006/relationships/image" Target="../media/image46.jpg"/><Relationship Id="rId25" Type="http://schemas.openxmlformats.org/officeDocument/2006/relationships/image" Target="../media/image54.jpg"/><Relationship Id="rId2" Type="http://schemas.openxmlformats.org/officeDocument/2006/relationships/image" Target="../media/image31.jp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jpg"/><Relationship Id="rId24" Type="http://schemas.openxmlformats.org/officeDocument/2006/relationships/image" Target="../media/image53.png"/><Relationship Id="rId5" Type="http://schemas.openxmlformats.org/officeDocument/2006/relationships/image" Target="../media/image34.jpg"/><Relationship Id="rId15" Type="http://schemas.openxmlformats.org/officeDocument/2006/relationships/image" Target="../media/image44.jpg"/><Relationship Id="rId23" Type="http://schemas.openxmlformats.org/officeDocument/2006/relationships/image" Target="../media/image52.jpg"/><Relationship Id="rId10" Type="http://schemas.openxmlformats.org/officeDocument/2006/relationships/image" Target="../media/image39.jpg"/><Relationship Id="rId19" Type="http://schemas.openxmlformats.org/officeDocument/2006/relationships/image" Target="../media/image48.jp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g"/><Relationship Id="rId22" Type="http://schemas.openxmlformats.org/officeDocument/2006/relationships/image" Target="../media/image51.jpg"/><Relationship Id="rId27"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xml"/><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image" Target="../media/image560.png"/><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73075"/>
            <a:ext cx="20088393" cy="1256506"/>
          </a:xfrm>
          <a:prstGeom prst="rect">
            <a:avLst/>
          </a:prstGeom>
        </p:spPr>
      </p:pic>
      <p:sp>
        <p:nvSpPr>
          <p:cNvPr id="3" name="object 3"/>
          <p:cNvSpPr/>
          <p:nvPr/>
        </p:nvSpPr>
        <p:spPr>
          <a:xfrm>
            <a:off x="23495" y="1920875"/>
            <a:ext cx="20080605" cy="535940"/>
          </a:xfrm>
          <a:custGeom>
            <a:avLst/>
            <a:gdLst/>
            <a:ahLst/>
            <a:cxnLst/>
            <a:rect l="l" t="t" r="r" b="b"/>
            <a:pathLst>
              <a:path w="20080605" h="369570">
                <a:moveTo>
                  <a:pt x="20080541" y="369098"/>
                </a:moveTo>
                <a:lnTo>
                  <a:pt x="0" y="369098"/>
                </a:lnTo>
                <a:lnTo>
                  <a:pt x="0" y="0"/>
                </a:lnTo>
                <a:lnTo>
                  <a:pt x="20080541" y="0"/>
                </a:lnTo>
                <a:lnTo>
                  <a:pt x="20080541" y="369098"/>
                </a:lnTo>
                <a:close/>
              </a:path>
            </a:pathLst>
          </a:custGeom>
          <a:solidFill>
            <a:srgbClr val="1D2331"/>
          </a:solidFill>
        </p:spPr>
        <p:txBody>
          <a:bodyPr wrap="square" lIns="0" tIns="0" rIns="0" bIns="0" rtlCol="0"/>
          <a:lstStyle/>
          <a:p>
            <a:endParaRPr/>
          </a:p>
        </p:txBody>
      </p:sp>
      <p:sp>
        <p:nvSpPr>
          <p:cNvPr id="4" name="object 4"/>
          <p:cNvSpPr txBox="1"/>
          <p:nvPr/>
        </p:nvSpPr>
        <p:spPr>
          <a:xfrm>
            <a:off x="3264936" y="1940906"/>
            <a:ext cx="13558519" cy="535940"/>
          </a:xfrm>
          <a:prstGeom prst="rect">
            <a:avLst/>
          </a:prstGeom>
        </p:spPr>
        <p:txBody>
          <a:bodyPr vert="horz" wrap="square" lIns="0" tIns="12700" rIns="0" bIns="0" rtlCol="0">
            <a:spAutoFit/>
          </a:bodyPr>
          <a:lstStyle/>
          <a:p>
            <a:pPr marL="12700">
              <a:lnSpc>
                <a:spcPct val="100000"/>
              </a:lnSpc>
              <a:spcBef>
                <a:spcPts val="100"/>
              </a:spcBef>
            </a:pPr>
            <a:r>
              <a:rPr sz="3350" spc="-355" dirty="0">
                <a:solidFill>
                  <a:srgbClr val="AFAFAF"/>
                </a:solidFill>
                <a:latin typeface="Arial MT"/>
                <a:cs typeface="Arial MT"/>
              </a:rPr>
              <a:t>An</a:t>
            </a:r>
            <a:r>
              <a:rPr sz="3350" spc="-180" dirty="0">
                <a:solidFill>
                  <a:srgbClr val="AFAFAF"/>
                </a:solidFill>
                <a:latin typeface="Arial MT"/>
                <a:cs typeface="Arial MT"/>
              </a:rPr>
              <a:t> </a:t>
            </a:r>
            <a:r>
              <a:rPr sz="3350" spc="-220" dirty="0">
                <a:solidFill>
                  <a:srgbClr val="B8B8B8"/>
                </a:solidFill>
                <a:latin typeface="Arial MT"/>
                <a:cs typeface="Arial MT"/>
              </a:rPr>
              <a:t>Automated</a:t>
            </a:r>
            <a:r>
              <a:rPr sz="3350" spc="15" dirty="0">
                <a:solidFill>
                  <a:srgbClr val="B8B8B8"/>
                </a:solidFill>
                <a:latin typeface="Arial MT"/>
                <a:cs typeface="Arial MT"/>
              </a:rPr>
              <a:t> </a:t>
            </a:r>
            <a:r>
              <a:rPr sz="3350" spc="-165" dirty="0">
                <a:solidFill>
                  <a:srgbClr val="BDBDBD"/>
                </a:solidFill>
                <a:latin typeface="Arial MT"/>
                <a:cs typeface="Arial MT"/>
              </a:rPr>
              <a:t>Prototype</a:t>
            </a:r>
            <a:r>
              <a:rPr sz="3350" spc="110" dirty="0">
                <a:solidFill>
                  <a:srgbClr val="BDBDBD"/>
                </a:solidFill>
                <a:latin typeface="Arial MT"/>
                <a:cs typeface="Arial MT"/>
              </a:rPr>
              <a:t> </a:t>
            </a:r>
            <a:r>
              <a:rPr sz="3350" spc="-160" dirty="0">
                <a:solidFill>
                  <a:srgbClr val="BABABA"/>
                </a:solidFill>
                <a:latin typeface="Arial MT"/>
                <a:cs typeface="Arial MT"/>
              </a:rPr>
              <a:t>Integrating</a:t>
            </a:r>
            <a:r>
              <a:rPr sz="3350" spc="5" dirty="0">
                <a:solidFill>
                  <a:srgbClr val="BABABA"/>
                </a:solidFill>
                <a:latin typeface="Arial MT"/>
                <a:cs typeface="Arial MT"/>
              </a:rPr>
              <a:t> </a:t>
            </a:r>
            <a:r>
              <a:rPr sz="3350" spc="-380" dirty="0">
                <a:solidFill>
                  <a:srgbClr val="B1B1B1"/>
                </a:solidFill>
                <a:latin typeface="Arial MT"/>
                <a:cs typeface="Arial MT"/>
              </a:rPr>
              <a:t>RFID</a:t>
            </a:r>
            <a:r>
              <a:rPr sz="3350" spc="-20" dirty="0">
                <a:solidFill>
                  <a:srgbClr val="B1B1B1"/>
                </a:solidFill>
                <a:latin typeface="Arial MT"/>
                <a:cs typeface="Arial MT"/>
              </a:rPr>
              <a:t> </a:t>
            </a:r>
            <a:r>
              <a:rPr sz="3350" spc="-150" dirty="0">
                <a:solidFill>
                  <a:srgbClr val="B8B8B8"/>
                </a:solidFill>
                <a:latin typeface="Arial MT"/>
                <a:cs typeface="Arial MT"/>
              </a:rPr>
              <a:t>Authentication</a:t>
            </a:r>
            <a:r>
              <a:rPr sz="3350" spc="-335" dirty="0">
                <a:solidFill>
                  <a:srgbClr val="B8B8B8"/>
                </a:solidFill>
                <a:latin typeface="Arial MT"/>
                <a:cs typeface="Arial MT"/>
              </a:rPr>
              <a:t> </a:t>
            </a:r>
            <a:r>
              <a:rPr sz="3350" spc="-360" dirty="0">
                <a:solidFill>
                  <a:srgbClr val="BDBDBD"/>
                </a:solidFill>
                <a:latin typeface="Arial MT"/>
                <a:cs typeface="Arial MT"/>
              </a:rPr>
              <a:t>and</a:t>
            </a:r>
            <a:r>
              <a:rPr sz="3350" spc="-204" dirty="0">
                <a:solidFill>
                  <a:srgbClr val="BDBDBD"/>
                </a:solidFill>
                <a:latin typeface="Arial MT"/>
                <a:cs typeface="Arial MT"/>
              </a:rPr>
              <a:t> </a:t>
            </a:r>
            <a:r>
              <a:rPr sz="3350" spc="-445" dirty="0">
                <a:solidFill>
                  <a:srgbClr val="AEAEAE"/>
                </a:solidFill>
                <a:latin typeface="Arial MT"/>
                <a:cs typeface="Arial MT"/>
              </a:rPr>
              <a:t>I</a:t>
            </a:r>
            <a:r>
              <a:rPr sz="3350" spc="-445" dirty="0">
                <a:solidFill>
                  <a:srgbClr val="B3B3B3"/>
                </a:solidFill>
                <a:latin typeface="Arial MT"/>
                <a:cs typeface="Arial MT"/>
              </a:rPr>
              <a:t>R</a:t>
            </a:r>
            <a:r>
              <a:rPr sz="3350" spc="-45" dirty="0">
                <a:solidFill>
                  <a:srgbClr val="B3B3B3"/>
                </a:solidFill>
                <a:latin typeface="Arial MT"/>
                <a:cs typeface="Arial MT"/>
              </a:rPr>
              <a:t> </a:t>
            </a:r>
            <a:r>
              <a:rPr sz="3350" spc="-375" dirty="0">
                <a:solidFill>
                  <a:srgbClr val="AFAFAF"/>
                </a:solidFill>
                <a:latin typeface="Arial MT"/>
                <a:cs typeface="Arial MT"/>
              </a:rPr>
              <a:t>Sensor</a:t>
            </a:r>
            <a:r>
              <a:rPr sz="3350" spc="240" dirty="0">
                <a:solidFill>
                  <a:srgbClr val="AFAFAF"/>
                </a:solidFill>
                <a:latin typeface="Arial MT"/>
                <a:cs typeface="Arial MT"/>
              </a:rPr>
              <a:t> </a:t>
            </a:r>
            <a:r>
              <a:rPr sz="3350" spc="-170" dirty="0">
                <a:solidFill>
                  <a:srgbClr val="BCBCBC"/>
                </a:solidFill>
                <a:latin typeface="Arial MT"/>
                <a:cs typeface="Arial MT"/>
              </a:rPr>
              <a:t>Alignment</a:t>
            </a:r>
            <a:endParaRPr sz="3350" dirty="0">
              <a:latin typeface="Arial MT"/>
              <a:cs typeface="Arial MT"/>
            </a:endParaRPr>
          </a:p>
        </p:txBody>
      </p:sp>
      <p:sp>
        <p:nvSpPr>
          <p:cNvPr id="5" name="TextBox 4">
            <a:extLst>
              <a:ext uri="{FF2B5EF4-FFF2-40B4-BE49-F238E27FC236}">
                <a16:creationId xmlns:a16="http://schemas.microsoft.com/office/drawing/2014/main" id="{4FE18A61-3490-4339-E5DF-6465CF13EE00}"/>
              </a:ext>
            </a:extLst>
          </p:cNvPr>
          <p:cNvSpPr txBox="1"/>
          <p:nvPr/>
        </p:nvSpPr>
        <p:spPr>
          <a:xfrm>
            <a:off x="23495" y="2648109"/>
            <a:ext cx="20064898" cy="3108543"/>
          </a:xfrm>
          <a:prstGeom prst="rect">
            <a:avLst/>
          </a:prstGeom>
          <a:noFill/>
        </p:spPr>
        <p:txBody>
          <a:bodyPr wrap="square" rtlCol="0">
            <a:spAutoFit/>
          </a:bodyPr>
          <a:lstStyle/>
          <a:p>
            <a:pPr algn="ctr"/>
            <a:endParaRPr lang="en-IN" sz="2800" b="1" dirty="0"/>
          </a:p>
          <a:p>
            <a:pPr algn="ctr"/>
            <a:endParaRPr lang="en-IN" sz="2800" b="1" dirty="0"/>
          </a:p>
          <a:p>
            <a:pPr algn="ctr"/>
            <a:r>
              <a:rPr lang="en-IN" sz="2800" b="1" dirty="0"/>
              <a:t>P.K. CHITRA IYER(2301EE08)(PROJECT LEAD)</a:t>
            </a:r>
          </a:p>
          <a:p>
            <a:pPr algn="ctr"/>
            <a:r>
              <a:rPr lang="en-IN" sz="2800" b="1" dirty="0"/>
              <a:t>GAURAV BHAGURE(2301EE11)</a:t>
            </a:r>
          </a:p>
          <a:p>
            <a:pPr algn="ctr"/>
            <a:r>
              <a:rPr lang="en-IN" sz="2800" b="1" dirty="0"/>
              <a:t>TEJAS RAJU PANZADE(2301EE34)</a:t>
            </a:r>
          </a:p>
          <a:p>
            <a:pPr algn="ctr"/>
            <a:r>
              <a:rPr lang="en-IN" sz="2800" b="1" dirty="0"/>
              <a:t>K. SAI GANESH SARMA(2301EE32)</a:t>
            </a:r>
          </a:p>
          <a:p>
            <a:pPr algn="ctr"/>
            <a:r>
              <a:rPr lang="en-IN" sz="2800" b="1" dirty="0"/>
              <a:t>VANSH KUMAR(2301EE48)</a:t>
            </a:r>
            <a:endParaRPr lang="en-I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091-D502-16DE-9001-00FD3A0CE584}"/>
              </a:ext>
            </a:extLst>
          </p:cNvPr>
          <p:cNvSpPr>
            <a:spLocks noGrp="1"/>
          </p:cNvSpPr>
          <p:nvPr>
            <p:ph type="ctrTitle"/>
          </p:nvPr>
        </p:nvSpPr>
        <p:spPr>
          <a:xfrm>
            <a:off x="0" y="-34924"/>
            <a:ext cx="17088486" cy="1031051"/>
          </a:xfrm>
        </p:spPr>
        <p:txBody>
          <a:bodyPr/>
          <a:lstStyle/>
          <a:p>
            <a:r>
              <a:rPr lang="en-IN" b="1" dirty="0"/>
              <a:t>WORKING PRINCIPLE:</a:t>
            </a:r>
            <a:endParaRPr lang="en-IN" dirty="0"/>
          </a:p>
        </p:txBody>
      </p:sp>
      <p:sp>
        <p:nvSpPr>
          <p:cNvPr id="3" name="Subtitle 2">
            <a:extLst>
              <a:ext uri="{FF2B5EF4-FFF2-40B4-BE49-F238E27FC236}">
                <a16:creationId xmlns:a16="http://schemas.microsoft.com/office/drawing/2014/main" id="{EDE536E0-23F4-82F3-A038-77DF81AC3588}"/>
              </a:ext>
            </a:extLst>
          </p:cNvPr>
          <p:cNvSpPr>
            <a:spLocks noGrp="1"/>
          </p:cNvSpPr>
          <p:nvPr>
            <p:ph type="subTitle" idx="4"/>
          </p:nvPr>
        </p:nvSpPr>
        <p:spPr>
          <a:xfrm>
            <a:off x="0" y="996128"/>
            <a:ext cx="20104100" cy="9971961"/>
          </a:xfrm>
        </p:spPr>
        <p:txBody>
          <a:bodyPr/>
          <a:lstStyle/>
          <a:p>
            <a:pPr algn="l"/>
            <a:endParaRPr lang="en-US" sz="3600" b="1" dirty="0">
              <a:solidFill>
                <a:schemeClr val="tx2">
                  <a:lumMod val="75000"/>
                </a:schemeClr>
              </a:solidFill>
            </a:endParaRPr>
          </a:p>
          <a:p>
            <a:pPr algn="l"/>
            <a:endParaRPr lang="en-US" sz="3600" b="1" dirty="0">
              <a:solidFill>
                <a:schemeClr val="tx2">
                  <a:lumMod val="75000"/>
                </a:schemeClr>
              </a:solidFill>
            </a:endParaRPr>
          </a:p>
          <a:p>
            <a:pPr algn="l"/>
            <a:r>
              <a:rPr lang="en-US" sz="3600" b="1" dirty="0">
                <a:solidFill>
                  <a:schemeClr val="tx2">
                    <a:lumMod val="75000"/>
                  </a:schemeClr>
                </a:solidFill>
              </a:rPr>
              <a:t>Transmitter (Tx) Side: Generating the Magnetic Field</a:t>
            </a:r>
            <a:endParaRPr lang="en-US" sz="3600" dirty="0">
              <a:solidFill>
                <a:schemeClr val="tx2">
                  <a:lumMod val="75000"/>
                </a:schemeClr>
              </a:solidFill>
            </a:endParaRPr>
          </a:p>
          <a:p>
            <a:pPr algn="l"/>
            <a:r>
              <a:rPr lang="en-US" sz="3600" dirty="0">
                <a:solidFill>
                  <a:schemeClr val="tx2">
                    <a:lumMod val="75000"/>
                  </a:schemeClr>
                </a:solidFill>
              </a:rPr>
              <a:t>The transmitter section begins by converting the DC supply into a high-frequency AC signal. This is necessary because a constant DC current cannot create a changing magnetic field, and only a changing magnetic field can induce power in the receiving coil. The alternating current flows through the transmitter coil, generating a continuously varying magnetic field around it. The efficiency of power transfer depends on the coupling coefficient </a:t>
            </a:r>
            <a:r>
              <a:rPr lang="en-US" sz="3600" i="1" dirty="0">
                <a:solidFill>
                  <a:schemeClr val="tx2">
                    <a:lumMod val="75000"/>
                  </a:schemeClr>
                </a:solidFill>
              </a:rPr>
              <a:t>k</a:t>
            </a:r>
            <a:r>
              <a:rPr lang="en-US" sz="3600" dirty="0">
                <a:solidFill>
                  <a:schemeClr val="tx2">
                    <a:lumMod val="75000"/>
                  </a:schemeClr>
                </a:solidFill>
              </a:rPr>
              <a:t>, which indicates how well the magnetic field from the transmitter links with the receiver coil. A value of </a:t>
            </a:r>
            <a:r>
              <a:rPr lang="en-US" sz="3600" i="1" dirty="0">
                <a:solidFill>
                  <a:schemeClr val="tx2">
                    <a:lumMod val="75000"/>
                  </a:schemeClr>
                </a:solidFill>
              </a:rPr>
              <a:t>k</a:t>
            </a:r>
            <a:r>
              <a:rPr lang="en-US" sz="3600" dirty="0">
                <a:solidFill>
                  <a:schemeClr val="tx2">
                    <a:lumMod val="75000"/>
                  </a:schemeClr>
                </a:solidFill>
              </a:rPr>
              <a:t> ≈ 1 represents maximum coupling and high efficiency.</a:t>
            </a:r>
          </a:p>
          <a:p>
            <a:pPr algn="l"/>
            <a:endParaRPr lang="en-US" sz="3600" dirty="0">
              <a:solidFill>
                <a:schemeClr val="tx2">
                  <a:lumMod val="75000"/>
                </a:schemeClr>
              </a:solidFill>
            </a:endParaRPr>
          </a:p>
          <a:p>
            <a:pPr algn="l"/>
            <a:endParaRPr lang="en-US" sz="3600" dirty="0">
              <a:solidFill>
                <a:schemeClr val="tx2">
                  <a:lumMod val="75000"/>
                </a:schemeClr>
              </a:solidFill>
            </a:endParaRPr>
          </a:p>
          <a:p>
            <a:pPr algn="l"/>
            <a:r>
              <a:rPr lang="en-US" sz="3600" b="1" dirty="0">
                <a:solidFill>
                  <a:schemeClr val="tx2">
                    <a:lumMod val="75000"/>
                  </a:schemeClr>
                </a:solidFill>
              </a:rPr>
              <a:t>Receiver (Rx) Side: Harvesting and Converting the Energy</a:t>
            </a:r>
            <a:endParaRPr lang="en-US" sz="3600" dirty="0">
              <a:solidFill>
                <a:schemeClr val="tx2">
                  <a:lumMod val="75000"/>
                </a:schemeClr>
              </a:solidFill>
            </a:endParaRPr>
          </a:p>
          <a:p>
            <a:pPr algn="l"/>
            <a:r>
              <a:rPr lang="en-US" sz="3600" dirty="0">
                <a:solidFill>
                  <a:schemeClr val="tx2">
                    <a:lumMod val="75000"/>
                  </a:schemeClr>
                </a:solidFill>
              </a:rPr>
              <a:t>When the magnetic field produced by the transmitter reaches the receiver coil, it induces an AC voltage across the coil terminals through electromagnetic induction. This induced AC voltage is then processed by the receiver circuitry, where it is rectified into DC and regulated to a stable 5 V output suitable for charging or powering the load. Proper alignment and minimal distance between the coils help maintain a high coupling coefficient </a:t>
            </a:r>
            <a:r>
              <a:rPr lang="en-US" sz="3600" i="1" dirty="0">
                <a:solidFill>
                  <a:schemeClr val="tx2">
                    <a:lumMod val="75000"/>
                  </a:schemeClr>
                </a:solidFill>
              </a:rPr>
              <a:t>k</a:t>
            </a:r>
            <a:r>
              <a:rPr lang="en-US" sz="3600" dirty="0">
                <a:solidFill>
                  <a:schemeClr val="tx2">
                    <a:lumMod val="75000"/>
                  </a:schemeClr>
                </a:solidFill>
              </a:rPr>
              <a:t>, ensuring efficient energy transfer.</a:t>
            </a:r>
          </a:p>
          <a:p>
            <a:pPr algn="l"/>
            <a:endParaRPr lang="en-IN" sz="3600" dirty="0">
              <a:solidFill>
                <a:schemeClr val="tx2">
                  <a:lumMod val="75000"/>
                </a:schemeClr>
              </a:solidFill>
            </a:endParaRPr>
          </a:p>
        </p:txBody>
      </p:sp>
    </p:spTree>
    <p:extLst>
      <p:ext uri="{BB962C8B-B14F-4D97-AF65-F5344CB8AC3E}">
        <p14:creationId xmlns:p14="http://schemas.microsoft.com/office/powerpoint/2010/main" val="178028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06" y="4209295"/>
            <a:ext cx="20088393" cy="3533923"/>
          </a:xfrm>
          <a:prstGeom prst="rect">
            <a:avLst/>
          </a:prstGeom>
        </p:spPr>
      </p:pic>
      <p:grpSp>
        <p:nvGrpSpPr>
          <p:cNvPr id="3" name="object 3"/>
          <p:cNvGrpSpPr/>
          <p:nvPr/>
        </p:nvGrpSpPr>
        <p:grpSpPr>
          <a:xfrm>
            <a:off x="15706" y="1146561"/>
            <a:ext cx="20088860" cy="832485"/>
            <a:chOff x="15706" y="1146561"/>
            <a:chExt cx="20088860" cy="832485"/>
          </a:xfrm>
        </p:grpSpPr>
        <p:pic>
          <p:nvPicPr>
            <p:cNvPr id="4" name="object 4"/>
            <p:cNvPicPr/>
            <p:nvPr/>
          </p:nvPicPr>
          <p:blipFill>
            <a:blip r:embed="rId3" cstate="print"/>
            <a:stretch>
              <a:fillRect/>
            </a:stretch>
          </p:blipFill>
          <p:spPr>
            <a:xfrm>
              <a:off x="997351" y="1162268"/>
              <a:ext cx="11928956" cy="793169"/>
            </a:xfrm>
            <a:prstGeom prst="rect">
              <a:avLst/>
            </a:prstGeom>
          </p:spPr>
        </p:pic>
        <p:pic>
          <p:nvPicPr>
            <p:cNvPr id="5" name="object 5"/>
            <p:cNvPicPr/>
            <p:nvPr/>
          </p:nvPicPr>
          <p:blipFill>
            <a:blip r:embed="rId4" cstate="print"/>
            <a:stretch>
              <a:fillRect/>
            </a:stretch>
          </p:blipFill>
          <p:spPr>
            <a:xfrm>
              <a:off x="15706" y="1146561"/>
              <a:ext cx="20088393" cy="832435"/>
            </a:xfrm>
            <a:prstGeom prst="rect">
              <a:avLst/>
            </a:prstGeom>
          </p:spPr>
        </p:pic>
      </p:grpSp>
      <p:sp>
        <p:nvSpPr>
          <p:cNvPr id="6" name="object 6"/>
          <p:cNvSpPr/>
          <p:nvPr/>
        </p:nvSpPr>
        <p:spPr>
          <a:xfrm>
            <a:off x="15706" y="8182996"/>
            <a:ext cx="20080605" cy="322580"/>
          </a:xfrm>
          <a:custGeom>
            <a:avLst/>
            <a:gdLst/>
            <a:ahLst/>
            <a:cxnLst/>
            <a:rect l="l" t="t" r="r" b="b"/>
            <a:pathLst>
              <a:path w="20080605" h="322579">
                <a:moveTo>
                  <a:pt x="20080541" y="321979"/>
                </a:moveTo>
                <a:lnTo>
                  <a:pt x="0" y="321979"/>
                </a:lnTo>
                <a:lnTo>
                  <a:pt x="0" y="0"/>
                </a:lnTo>
                <a:lnTo>
                  <a:pt x="20080541" y="0"/>
                </a:lnTo>
                <a:lnTo>
                  <a:pt x="20080541" y="321979"/>
                </a:lnTo>
                <a:close/>
              </a:path>
            </a:pathLst>
          </a:custGeom>
          <a:solidFill>
            <a:srgbClr val="1F2634"/>
          </a:solidFill>
        </p:spPr>
        <p:txBody>
          <a:bodyPr wrap="square" lIns="0" tIns="0" rIns="0" bIns="0" rtlCol="0"/>
          <a:lstStyle/>
          <a:p>
            <a:endParaRPr/>
          </a:p>
        </p:txBody>
      </p:sp>
      <p:sp>
        <p:nvSpPr>
          <p:cNvPr id="7" name="object 7"/>
          <p:cNvSpPr txBox="1"/>
          <p:nvPr/>
        </p:nvSpPr>
        <p:spPr>
          <a:xfrm>
            <a:off x="1626213" y="8086529"/>
            <a:ext cx="4276090" cy="418465"/>
          </a:xfrm>
          <a:prstGeom prst="rect">
            <a:avLst/>
          </a:prstGeom>
        </p:spPr>
        <p:txBody>
          <a:bodyPr vert="horz" wrap="square" lIns="0" tIns="15875" rIns="0" bIns="0" rtlCol="0">
            <a:spAutoFit/>
          </a:bodyPr>
          <a:lstStyle/>
          <a:p>
            <a:pPr marL="12700">
              <a:lnSpc>
                <a:spcPct val="100000"/>
              </a:lnSpc>
              <a:spcBef>
                <a:spcPts val="125"/>
              </a:spcBef>
            </a:pPr>
            <a:r>
              <a:rPr sz="2550" dirty="0">
                <a:solidFill>
                  <a:srgbClr val="F4F4F4"/>
                </a:solidFill>
                <a:latin typeface="Calibri"/>
                <a:cs typeface="Calibri"/>
              </a:rPr>
              <a:t>Transmitter</a:t>
            </a:r>
            <a:r>
              <a:rPr sz="2550" spc="254" dirty="0">
                <a:solidFill>
                  <a:srgbClr val="F4F4F4"/>
                </a:solidFill>
                <a:latin typeface="Calibri"/>
                <a:cs typeface="Calibri"/>
              </a:rPr>
              <a:t> </a:t>
            </a:r>
            <a:r>
              <a:rPr sz="2550" dirty="0">
                <a:solidFill>
                  <a:srgbClr val="F2F2F2"/>
                </a:solidFill>
                <a:latin typeface="Calibri"/>
                <a:cs typeface="Calibri"/>
              </a:rPr>
              <a:t>(Ground)</a:t>
            </a:r>
            <a:r>
              <a:rPr sz="2550" spc="130" dirty="0">
                <a:solidFill>
                  <a:srgbClr val="F2F2F2"/>
                </a:solidFill>
                <a:latin typeface="Calibri"/>
                <a:cs typeface="Calibri"/>
              </a:rPr>
              <a:t> </a:t>
            </a:r>
            <a:r>
              <a:rPr sz="2550" spc="-10" dirty="0">
                <a:solidFill>
                  <a:srgbClr val="F2F2F2"/>
                </a:solidFill>
                <a:latin typeface="Calibri"/>
                <a:cs typeface="Calibri"/>
              </a:rPr>
              <a:t>Assembly</a:t>
            </a:r>
            <a:endParaRPr sz="2550" dirty="0">
              <a:latin typeface="Calibri"/>
              <a:cs typeface="Calibri"/>
            </a:endParaRPr>
          </a:p>
        </p:txBody>
      </p:sp>
      <p:sp>
        <p:nvSpPr>
          <p:cNvPr id="8" name="object 8"/>
          <p:cNvSpPr txBox="1"/>
          <p:nvPr/>
        </p:nvSpPr>
        <p:spPr>
          <a:xfrm>
            <a:off x="8142818" y="8086529"/>
            <a:ext cx="3806190" cy="418465"/>
          </a:xfrm>
          <a:prstGeom prst="rect">
            <a:avLst/>
          </a:prstGeom>
        </p:spPr>
        <p:txBody>
          <a:bodyPr vert="horz" wrap="square" lIns="0" tIns="15875" rIns="0" bIns="0" rtlCol="0">
            <a:spAutoFit/>
          </a:bodyPr>
          <a:lstStyle/>
          <a:p>
            <a:pPr marL="12700">
              <a:lnSpc>
                <a:spcPct val="100000"/>
              </a:lnSpc>
              <a:spcBef>
                <a:spcPts val="125"/>
              </a:spcBef>
            </a:pPr>
            <a:r>
              <a:rPr sz="2550" dirty="0">
                <a:solidFill>
                  <a:srgbClr val="F2F2F2"/>
                </a:solidFill>
                <a:latin typeface="Calibri"/>
                <a:cs typeface="Calibri"/>
              </a:rPr>
              <a:t>Receiver</a:t>
            </a:r>
            <a:r>
              <a:rPr sz="2550" spc="30" dirty="0">
                <a:solidFill>
                  <a:srgbClr val="F2F2F2"/>
                </a:solidFill>
                <a:latin typeface="Calibri"/>
                <a:cs typeface="Calibri"/>
              </a:rPr>
              <a:t> </a:t>
            </a:r>
            <a:r>
              <a:rPr sz="2550" dirty="0">
                <a:solidFill>
                  <a:srgbClr val="F2F2F2"/>
                </a:solidFill>
                <a:latin typeface="Calibri"/>
                <a:cs typeface="Calibri"/>
              </a:rPr>
              <a:t>(Vehicle)</a:t>
            </a:r>
            <a:r>
              <a:rPr sz="2550" spc="80" dirty="0">
                <a:solidFill>
                  <a:srgbClr val="F2F2F2"/>
                </a:solidFill>
                <a:latin typeface="Calibri"/>
                <a:cs typeface="Calibri"/>
              </a:rPr>
              <a:t> </a:t>
            </a:r>
            <a:r>
              <a:rPr sz="2550" spc="-10" dirty="0">
                <a:solidFill>
                  <a:srgbClr val="EFEFEF"/>
                </a:solidFill>
                <a:latin typeface="Calibri"/>
                <a:cs typeface="Calibri"/>
              </a:rPr>
              <a:t>Assembly</a:t>
            </a:r>
            <a:endParaRPr sz="2550">
              <a:latin typeface="Calibri"/>
              <a:cs typeface="Calibri"/>
            </a:endParaRPr>
          </a:p>
        </p:txBody>
      </p:sp>
      <p:sp>
        <p:nvSpPr>
          <p:cNvPr id="9" name="object 9"/>
          <p:cNvSpPr txBox="1"/>
          <p:nvPr/>
        </p:nvSpPr>
        <p:spPr>
          <a:xfrm>
            <a:off x="14376857" y="8070168"/>
            <a:ext cx="3893820" cy="438150"/>
          </a:xfrm>
          <a:prstGeom prst="rect">
            <a:avLst/>
          </a:prstGeom>
        </p:spPr>
        <p:txBody>
          <a:bodyPr vert="horz" wrap="square" lIns="0" tIns="13335" rIns="0" bIns="0" rtlCol="0">
            <a:spAutoFit/>
          </a:bodyPr>
          <a:lstStyle/>
          <a:p>
            <a:pPr marL="12700">
              <a:lnSpc>
                <a:spcPct val="100000"/>
              </a:lnSpc>
              <a:spcBef>
                <a:spcPts val="105"/>
              </a:spcBef>
            </a:pPr>
            <a:r>
              <a:rPr sz="2700" spc="-55" dirty="0">
                <a:solidFill>
                  <a:srgbClr val="F2F2F2"/>
                </a:solidFill>
                <a:latin typeface="Calibri"/>
                <a:cs typeface="Calibri"/>
              </a:rPr>
              <a:t>Integrated</a:t>
            </a:r>
            <a:r>
              <a:rPr sz="2700" spc="10" dirty="0">
                <a:solidFill>
                  <a:srgbClr val="F2F2F2"/>
                </a:solidFill>
                <a:latin typeface="Calibri"/>
                <a:cs typeface="Calibri"/>
              </a:rPr>
              <a:t> </a:t>
            </a:r>
            <a:r>
              <a:rPr sz="2700" spc="-30" dirty="0">
                <a:solidFill>
                  <a:srgbClr val="EFEFEF"/>
                </a:solidFill>
                <a:latin typeface="Calibri"/>
                <a:cs typeface="Calibri"/>
              </a:rPr>
              <a:t>System</a:t>
            </a:r>
            <a:r>
              <a:rPr sz="2700" spc="-125" dirty="0">
                <a:solidFill>
                  <a:srgbClr val="EFEFEF"/>
                </a:solidFill>
                <a:latin typeface="Calibri"/>
                <a:cs typeface="Calibri"/>
              </a:rPr>
              <a:t> </a:t>
            </a:r>
            <a:r>
              <a:rPr sz="2700" spc="-30" dirty="0">
                <a:solidFill>
                  <a:srgbClr val="F6F6F6"/>
                </a:solidFill>
                <a:latin typeface="Calibri"/>
                <a:cs typeface="Calibri"/>
              </a:rPr>
              <a:t>Prototype</a:t>
            </a:r>
            <a:endParaRPr sz="2700">
              <a:latin typeface="Calibri"/>
              <a:cs typeface="Calibri"/>
            </a:endParaRPr>
          </a:p>
        </p:txBody>
      </p:sp>
      <p:pic>
        <p:nvPicPr>
          <p:cNvPr id="10" name="Picture 9">
            <a:extLst>
              <a:ext uri="{FF2B5EF4-FFF2-40B4-BE49-F238E27FC236}">
                <a16:creationId xmlns:a16="http://schemas.microsoft.com/office/drawing/2014/main" id="{FCE36F22-A389-A333-F195-1E92D8528FA5}"/>
              </a:ext>
            </a:extLst>
          </p:cNvPr>
          <p:cNvPicPr>
            <a:picLocks noChangeAspect="1"/>
          </p:cNvPicPr>
          <p:nvPr/>
        </p:nvPicPr>
        <p:blipFill>
          <a:blip r:embed="rId5"/>
          <a:stretch>
            <a:fillRect/>
          </a:stretch>
        </p:blipFill>
        <p:spPr>
          <a:xfrm>
            <a:off x="13404850" y="4212401"/>
            <a:ext cx="6271255" cy="3615571"/>
          </a:xfrm>
          <a:prstGeom prst="rect">
            <a:avLst/>
          </a:prstGeom>
        </p:spPr>
      </p:pic>
      <p:pic>
        <p:nvPicPr>
          <p:cNvPr id="11" name="Picture 10">
            <a:extLst>
              <a:ext uri="{FF2B5EF4-FFF2-40B4-BE49-F238E27FC236}">
                <a16:creationId xmlns:a16="http://schemas.microsoft.com/office/drawing/2014/main" id="{1C861DAF-6B2D-D76E-83C2-C3DDB5FFB7B2}"/>
              </a:ext>
            </a:extLst>
          </p:cNvPr>
          <p:cNvPicPr>
            <a:picLocks noChangeAspect="1"/>
          </p:cNvPicPr>
          <p:nvPr/>
        </p:nvPicPr>
        <p:blipFill>
          <a:blip r:embed="rId6"/>
          <a:stretch>
            <a:fillRect/>
          </a:stretch>
        </p:blipFill>
        <p:spPr>
          <a:xfrm rot="5400000">
            <a:off x="2054207" y="3122565"/>
            <a:ext cx="3533924" cy="5701901"/>
          </a:xfrm>
          <a:prstGeom prst="rect">
            <a:avLst/>
          </a:prstGeom>
        </p:spPr>
      </p:pic>
      <p:pic>
        <p:nvPicPr>
          <p:cNvPr id="12" name="Picture 11">
            <a:extLst>
              <a:ext uri="{FF2B5EF4-FFF2-40B4-BE49-F238E27FC236}">
                <a16:creationId xmlns:a16="http://schemas.microsoft.com/office/drawing/2014/main" id="{26657FDE-2098-3842-8A0B-713DF58DE4F7}"/>
              </a:ext>
            </a:extLst>
          </p:cNvPr>
          <p:cNvPicPr>
            <a:picLocks noChangeAspect="1"/>
          </p:cNvPicPr>
          <p:nvPr/>
        </p:nvPicPr>
        <p:blipFill>
          <a:blip r:embed="rId7"/>
          <a:stretch>
            <a:fillRect/>
          </a:stretch>
        </p:blipFill>
        <p:spPr>
          <a:xfrm>
            <a:off x="6916767" y="4165729"/>
            <a:ext cx="6060089" cy="36155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5706" y="1146561"/>
            <a:ext cx="20088860" cy="832485"/>
            <a:chOff x="15706" y="1146561"/>
            <a:chExt cx="20088860" cy="832485"/>
          </a:xfrm>
        </p:grpSpPr>
        <p:pic>
          <p:nvPicPr>
            <p:cNvPr id="4" name="object 4"/>
            <p:cNvPicPr/>
            <p:nvPr/>
          </p:nvPicPr>
          <p:blipFill>
            <a:blip r:embed="rId2" cstate="print"/>
            <a:stretch>
              <a:fillRect/>
            </a:stretch>
          </p:blipFill>
          <p:spPr>
            <a:xfrm>
              <a:off x="997351" y="1162268"/>
              <a:ext cx="11175052" cy="793169"/>
            </a:xfrm>
            <a:prstGeom prst="rect">
              <a:avLst/>
            </a:prstGeom>
          </p:spPr>
        </p:pic>
        <p:pic>
          <p:nvPicPr>
            <p:cNvPr id="5" name="object 5"/>
            <p:cNvPicPr/>
            <p:nvPr/>
          </p:nvPicPr>
          <p:blipFill>
            <a:blip r:embed="rId3" cstate="print"/>
            <a:stretch>
              <a:fillRect/>
            </a:stretch>
          </p:blipFill>
          <p:spPr>
            <a:xfrm>
              <a:off x="15706" y="1146561"/>
              <a:ext cx="20088393" cy="832435"/>
            </a:xfrm>
            <a:prstGeom prst="rect">
              <a:avLst/>
            </a:prstGeom>
          </p:spPr>
        </p:pic>
      </p:grpSp>
      <p:sp>
        <p:nvSpPr>
          <p:cNvPr id="13" name="Rectangle 1">
            <a:extLst>
              <a:ext uri="{FF2B5EF4-FFF2-40B4-BE49-F238E27FC236}">
                <a16:creationId xmlns:a16="http://schemas.microsoft.com/office/drawing/2014/main" id="{ABD3B606-EC69-E2A4-88E1-778A2A5D08E7}"/>
              </a:ext>
            </a:extLst>
          </p:cNvPr>
          <p:cNvSpPr>
            <a:spLocks noChangeArrowheads="1"/>
          </p:cNvSpPr>
          <p:nvPr/>
        </p:nvSpPr>
        <p:spPr bwMode="auto">
          <a:xfrm>
            <a:off x="23211" y="2693039"/>
            <a:ext cx="1441292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000" b="1" i="0" u="none" strike="noStrike" cap="none" normalizeH="0" baseline="0" dirty="0">
                <a:ln>
                  <a:noFill/>
                </a:ln>
                <a:solidFill>
                  <a:schemeClr val="tx1"/>
                </a:solidFill>
                <a:effectLst/>
                <a:latin typeface="Arial" panose="020B0604020202020204" pitchFamily="34" charset="0"/>
              </a:rPr>
              <a:t>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Gate opens smoothly</a:t>
            </a:r>
            <a:r>
              <a:rPr kumimoji="0" lang="en-US" altLang="en-US" sz="2800" b="0" i="0" u="none" strike="noStrike" cap="none" normalizeH="0" baseline="0" dirty="0">
                <a:ln>
                  <a:noFill/>
                </a:ln>
                <a:solidFill>
                  <a:schemeClr val="tx1"/>
                </a:solidFill>
                <a:effectLst/>
                <a:latin typeface="Arial" panose="020B0604020202020204" pitchFamily="34" charset="0"/>
              </a:rPr>
              <a:t> as the car approaches.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Gate closes smoothly</a:t>
            </a:r>
            <a:r>
              <a:rPr kumimoji="0" lang="en-US" altLang="en-US" sz="2800" b="0" i="0" u="none" strike="noStrike" cap="none" normalizeH="0" baseline="0" dirty="0">
                <a:ln>
                  <a:noFill/>
                </a:ln>
                <a:solidFill>
                  <a:schemeClr val="tx1"/>
                </a:solidFill>
                <a:effectLst/>
                <a:latin typeface="Arial" panose="020B0604020202020204" pitchFamily="34" charset="0"/>
              </a:rPr>
              <a:t> after the car passes through.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RFID reader successfully reads</a:t>
            </a:r>
            <a:r>
              <a:rPr kumimoji="0" lang="en-US" altLang="en-US" sz="2800" b="0" i="0" u="none" strike="noStrike" cap="none" normalizeH="0" baseline="0" dirty="0">
                <a:ln>
                  <a:noFill/>
                </a:ln>
                <a:solidFill>
                  <a:schemeClr val="tx1"/>
                </a:solidFill>
                <a:effectLst/>
                <a:latin typeface="Arial" panose="020B0604020202020204" pitchFamily="34" charset="0"/>
              </a:rPr>
              <a:t> the authorized tag.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Serial monitor confirms "ACCESS GRANTED"</a:t>
            </a:r>
            <a:r>
              <a:rPr kumimoji="0" lang="en-US" altLang="en-US" sz="2800" b="0" i="0" u="none" strike="noStrike" cap="none" normalizeH="0" baseline="0" dirty="0">
                <a:ln>
                  <a:noFill/>
                </a:ln>
                <a:solidFill>
                  <a:schemeClr val="tx1"/>
                </a:solidFill>
                <a:effectLst/>
                <a:latin typeface="Arial" panose="020B0604020202020204" pitchFamily="34" charset="0"/>
              </a:rPr>
              <a:t> and "CHARGING ACTIVE."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The relay clicks</a:t>
            </a:r>
            <a:r>
              <a:rPr kumimoji="0" lang="en-US" altLang="en-US" sz="2800" b="0" i="0" u="none" strike="noStrike" cap="none" normalizeH="0" baseline="0" dirty="0">
                <a:ln>
                  <a:noFill/>
                </a:ln>
                <a:solidFill>
                  <a:schemeClr val="tx1"/>
                </a:solidFill>
                <a:effectLst/>
                <a:latin typeface="Arial" panose="020B0604020202020204" pitchFamily="34" charset="0"/>
              </a:rPr>
              <a:t> (or indicates activation), signifying power is being supplied for charging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b="1" dirty="0">
                <a:solidFill>
                  <a:schemeClr val="tx1"/>
                </a:solidFill>
                <a:latin typeface="Arial" panose="020B0604020202020204" pitchFamily="34" charset="0"/>
              </a:rPr>
              <a:t>The LED glows </a:t>
            </a:r>
            <a:r>
              <a:rPr lang="en-US" altLang="en-US" sz="2400" dirty="0">
                <a:solidFill>
                  <a:schemeClr val="tx1"/>
                </a:solidFill>
                <a:latin typeface="Arial" panose="020B0604020202020204" pitchFamily="34" charset="0"/>
              </a:rPr>
              <a:t> as the indication of the car being charged.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3600" b="1" dirty="0">
                <a:solidFill>
                  <a:schemeClr val="tx1"/>
                </a:solidFill>
                <a:latin typeface="Arial" panose="020B0604020202020204" pitchFamily="34" charset="0"/>
              </a:rPr>
              <a:t>KEY RESULTS:</a:t>
            </a:r>
          </a:p>
          <a:p>
            <a:pPr marL="0" marR="0" lvl="0" indent="0" algn="l" defTabSz="914400" rtl="0" eaLnBrk="0" fontAlgn="base" latinLnBrk="0" hangingPunct="0">
              <a:lnSpc>
                <a:spcPct val="100000"/>
              </a:lnSpc>
              <a:spcBef>
                <a:spcPct val="0"/>
              </a:spcBef>
              <a:spcAft>
                <a:spcPct val="0"/>
              </a:spcAft>
              <a:buClrTx/>
              <a:buSzTx/>
              <a:tabLst/>
            </a:pPr>
            <a:endParaRPr lang="en-US" altLang="en-US" sz="36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16" name="Rectangle 3">
            <a:extLst>
              <a:ext uri="{FF2B5EF4-FFF2-40B4-BE49-F238E27FC236}">
                <a16:creationId xmlns:a16="http://schemas.microsoft.com/office/drawing/2014/main" id="{D95E37F8-9ED7-104D-6642-A2390F4433E3}"/>
              </a:ext>
            </a:extLst>
          </p:cNvPr>
          <p:cNvSpPr>
            <a:spLocks noChangeArrowheads="1"/>
          </p:cNvSpPr>
          <p:nvPr/>
        </p:nvSpPr>
        <p:spPr bwMode="auto">
          <a:xfrm>
            <a:off x="0" y="7736780"/>
            <a:ext cx="1890453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Secure Access:</a:t>
            </a:r>
            <a:r>
              <a:rPr kumimoji="0" lang="en-US" altLang="en-US" sz="2800" b="0" i="0" u="none" strike="noStrike" cap="none" normalizeH="0" baseline="0" dirty="0">
                <a:ln>
                  <a:noFill/>
                </a:ln>
                <a:solidFill>
                  <a:schemeClr val="tx1"/>
                </a:solidFill>
                <a:effectLst/>
                <a:latin typeface="Arial" panose="020B0604020202020204" pitchFamily="34" charset="0"/>
              </a:rPr>
              <a:t> Only authorized EVs can initiate charging.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Automated Entry/Exit:</a:t>
            </a:r>
            <a:r>
              <a:rPr kumimoji="0" lang="en-US" altLang="en-US" sz="2800" b="0" i="0" u="none" strike="noStrike" cap="none" normalizeH="0" baseline="0" dirty="0">
                <a:ln>
                  <a:noFill/>
                </a:ln>
                <a:solidFill>
                  <a:schemeClr val="tx1"/>
                </a:solidFill>
                <a:effectLst/>
                <a:latin typeface="Arial" panose="020B0604020202020204" pitchFamily="34" charset="0"/>
              </a:rPr>
              <a:t> The gate responds automatically to vehicle presence.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Functional Charging Control:</a:t>
            </a:r>
            <a:r>
              <a:rPr kumimoji="0" lang="en-US" altLang="en-US" sz="2800" b="0" i="0" u="none" strike="noStrike" cap="none" normalizeH="0" baseline="0" dirty="0">
                <a:ln>
                  <a:noFill/>
                </a:ln>
                <a:solidFill>
                  <a:schemeClr val="tx1"/>
                </a:solidFill>
                <a:effectLst/>
                <a:latin typeface="Arial" panose="020B0604020202020204" pitchFamily="34" charset="0"/>
              </a:rPr>
              <a:t> The relay accurately switches the simulated charging power based on authentication</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706" y="1177974"/>
            <a:ext cx="20080605" cy="793750"/>
          </a:xfrm>
          <a:custGeom>
            <a:avLst/>
            <a:gdLst/>
            <a:ahLst/>
            <a:cxnLst/>
            <a:rect l="l" t="t" r="r" b="b"/>
            <a:pathLst>
              <a:path w="20080605" h="793750">
                <a:moveTo>
                  <a:pt x="20080541" y="793169"/>
                </a:moveTo>
                <a:lnTo>
                  <a:pt x="0" y="793169"/>
                </a:lnTo>
                <a:lnTo>
                  <a:pt x="0" y="0"/>
                </a:lnTo>
                <a:lnTo>
                  <a:pt x="20080541" y="0"/>
                </a:lnTo>
                <a:lnTo>
                  <a:pt x="20080541" y="793169"/>
                </a:lnTo>
                <a:close/>
              </a:path>
            </a:pathLst>
          </a:custGeom>
          <a:solidFill>
            <a:srgbClr val="1A212D"/>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350" dirty="0"/>
              <a:t>Process</a:t>
            </a:r>
            <a:r>
              <a:rPr spc="-135" dirty="0"/>
              <a:t> </a:t>
            </a:r>
            <a:r>
              <a:rPr spc="200" dirty="0">
                <a:solidFill>
                  <a:srgbClr val="46BA77"/>
                </a:solidFill>
              </a:rPr>
              <a:t>Flow:</a:t>
            </a:r>
            <a:r>
              <a:rPr spc="-165" dirty="0">
                <a:solidFill>
                  <a:srgbClr val="46BA77"/>
                </a:solidFill>
              </a:rPr>
              <a:t> </a:t>
            </a:r>
            <a:r>
              <a:rPr spc="265" dirty="0">
                <a:solidFill>
                  <a:srgbClr val="52B577"/>
                </a:solidFill>
              </a:rPr>
              <a:t>The</a:t>
            </a:r>
            <a:r>
              <a:rPr spc="-300" dirty="0">
                <a:solidFill>
                  <a:srgbClr val="52B577"/>
                </a:solidFill>
              </a:rPr>
              <a:t> </a:t>
            </a:r>
            <a:r>
              <a:rPr spc="245" dirty="0">
                <a:solidFill>
                  <a:srgbClr val="46BA79"/>
                </a:solidFill>
              </a:rPr>
              <a:t>User</a:t>
            </a:r>
            <a:r>
              <a:rPr spc="-20" dirty="0">
                <a:solidFill>
                  <a:srgbClr val="46BA79"/>
                </a:solidFill>
              </a:rPr>
              <a:t> </a:t>
            </a:r>
            <a:r>
              <a:rPr spc="440" dirty="0">
                <a:solidFill>
                  <a:srgbClr val="4BBA72"/>
                </a:solidFill>
              </a:rPr>
              <a:t>Journey</a:t>
            </a:r>
          </a:p>
        </p:txBody>
      </p:sp>
      <p:grpSp>
        <p:nvGrpSpPr>
          <p:cNvPr id="4" name="object 4"/>
          <p:cNvGrpSpPr/>
          <p:nvPr/>
        </p:nvGrpSpPr>
        <p:grpSpPr>
          <a:xfrm>
            <a:off x="15706" y="3926582"/>
            <a:ext cx="20088860" cy="707390"/>
            <a:chOff x="15706" y="3926582"/>
            <a:chExt cx="20088860" cy="707390"/>
          </a:xfrm>
        </p:grpSpPr>
        <p:pic>
          <p:nvPicPr>
            <p:cNvPr id="5" name="object 5"/>
            <p:cNvPicPr/>
            <p:nvPr/>
          </p:nvPicPr>
          <p:blipFill>
            <a:blip r:embed="rId2" cstate="print"/>
            <a:stretch>
              <a:fillRect/>
            </a:stretch>
          </p:blipFill>
          <p:spPr>
            <a:xfrm>
              <a:off x="12737832" y="3926582"/>
              <a:ext cx="4209295" cy="424070"/>
            </a:xfrm>
            <a:prstGeom prst="rect">
              <a:avLst/>
            </a:prstGeom>
          </p:spPr>
        </p:pic>
        <p:pic>
          <p:nvPicPr>
            <p:cNvPr id="6" name="object 6"/>
            <p:cNvPicPr/>
            <p:nvPr/>
          </p:nvPicPr>
          <p:blipFill>
            <a:blip r:embed="rId3" cstate="print"/>
            <a:stretch>
              <a:fillRect/>
            </a:stretch>
          </p:blipFill>
          <p:spPr>
            <a:xfrm>
              <a:off x="5010318" y="4287827"/>
              <a:ext cx="4209295" cy="345539"/>
            </a:xfrm>
            <a:prstGeom prst="rect">
              <a:avLst/>
            </a:prstGeom>
          </p:spPr>
        </p:pic>
        <p:pic>
          <p:nvPicPr>
            <p:cNvPr id="7" name="object 7"/>
            <p:cNvPicPr/>
            <p:nvPr/>
          </p:nvPicPr>
          <p:blipFill>
            <a:blip r:embed="rId4" cstate="print"/>
            <a:stretch>
              <a:fillRect/>
            </a:stretch>
          </p:blipFill>
          <p:spPr>
            <a:xfrm>
              <a:off x="15706" y="3926582"/>
              <a:ext cx="20088393" cy="706784"/>
            </a:xfrm>
            <a:prstGeom prst="rect">
              <a:avLst/>
            </a:prstGeom>
          </p:spPr>
        </p:pic>
      </p:grpSp>
      <p:grpSp>
        <p:nvGrpSpPr>
          <p:cNvPr id="8" name="object 8"/>
          <p:cNvGrpSpPr/>
          <p:nvPr/>
        </p:nvGrpSpPr>
        <p:grpSpPr>
          <a:xfrm>
            <a:off x="15706" y="4632642"/>
            <a:ext cx="20088860" cy="267335"/>
            <a:chOff x="15706" y="4696192"/>
            <a:chExt cx="20088860" cy="267335"/>
          </a:xfrm>
        </p:grpSpPr>
        <p:pic>
          <p:nvPicPr>
            <p:cNvPr id="9" name="object 9"/>
            <p:cNvPicPr/>
            <p:nvPr/>
          </p:nvPicPr>
          <p:blipFill>
            <a:blip r:embed="rId5" cstate="print"/>
            <a:stretch>
              <a:fillRect/>
            </a:stretch>
          </p:blipFill>
          <p:spPr>
            <a:xfrm>
              <a:off x="12203816" y="4711898"/>
              <a:ext cx="2897817" cy="235594"/>
            </a:xfrm>
            <a:prstGeom prst="rect">
              <a:avLst/>
            </a:prstGeom>
          </p:spPr>
        </p:pic>
        <p:pic>
          <p:nvPicPr>
            <p:cNvPr id="10" name="object 10"/>
            <p:cNvPicPr/>
            <p:nvPr/>
          </p:nvPicPr>
          <p:blipFill>
            <a:blip r:embed="rId6" cstate="print"/>
            <a:stretch>
              <a:fillRect/>
            </a:stretch>
          </p:blipFill>
          <p:spPr>
            <a:xfrm>
              <a:off x="15706" y="4696192"/>
              <a:ext cx="20088393" cy="267007"/>
            </a:xfrm>
            <a:prstGeom prst="rect">
              <a:avLst/>
            </a:prstGeom>
          </p:spPr>
        </p:pic>
      </p:grpSp>
      <p:grpSp>
        <p:nvGrpSpPr>
          <p:cNvPr id="11" name="object 11"/>
          <p:cNvGrpSpPr/>
          <p:nvPr/>
        </p:nvGrpSpPr>
        <p:grpSpPr>
          <a:xfrm>
            <a:off x="15706" y="4870276"/>
            <a:ext cx="20088860" cy="251460"/>
            <a:chOff x="15706" y="5104556"/>
            <a:chExt cx="20088860" cy="251460"/>
          </a:xfrm>
        </p:grpSpPr>
        <p:pic>
          <p:nvPicPr>
            <p:cNvPr id="12" name="object 12"/>
            <p:cNvPicPr/>
            <p:nvPr/>
          </p:nvPicPr>
          <p:blipFill>
            <a:blip r:embed="rId7" cstate="print"/>
            <a:stretch>
              <a:fillRect/>
            </a:stretch>
          </p:blipFill>
          <p:spPr>
            <a:xfrm>
              <a:off x="5041731" y="5120262"/>
              <a:ext cx="2827139" cy="235594"/>
            </a:xfrm>
            <a:prstGeom prst="rect">
              <a:avLst/>
            </a:prstGeom>
          </p:spPr>
        </p:pic>
        <p:pic>
          <p:nvPicPr>
            <p:cNvPr id="13" name="object 13"/>
            <p:cNvPicPr/>
            <p:nvPr/>
          </p:nvPicPr>
          <p:blipFill>
            <a:blip r:embed="rId8" cstate="print"/>
            <a:stretch>
              <a:fillRect/>
            </a:stretch>
          </p:blipFill>
          <p:spPr>
            <a:xfrm>
              <a:off x="12227376" y="5120262"/>
              <a:ext cx="2858551" cy="188475"/>
            </a:xfrm>
            <a:prstGeom prst="rect">
              <a:avLst/>
            </a:prstGeom>
          </p:spPr>
        </p:pic>
        <p:pic>
          <p:nvPicPr>
            <p:cNvPr id="14" name="object 14"/>
            <p:cNvPicPr/>
            <p:nvPr/>
          </p:nvPicPr>
          <p:blipFill>
            <a:blip r:embed="rId9" cstate="print"/>
            <a:stretch>
              <a:fillRect/>
            </a:stretch>
          </p:blipFill>
          <p:spPr>
            <a:xfrm>
              <a:off x="15706" y="5104556"/>
              <a:ext cx="20088393" cy="251301"/>
            </a:xfrm>
            <a:prstGeom prst="rect">
              <a:avLst/>
            </a:prstGeom>
          </p:spPr>
        </p:pic>
      </p:grpSp>
      <p:grpSp>
        <p:nvGrpSpPr>
          <p:cNvPr id="15" name="object 15"/>
          <p:cNvGrpSpPr/>
          <p:nvPr/>
        </p:nvGrpSpPr>
        <p:grpSpPr>
          <a:xfrm>
            <a:off x="15706" y="5112965"/>
            <a:ext cx="20088860" cy="251460"/>
            <a:chOff x="15706" y="5497214"/>
            <a:chExt cx="20088860" cy="251460"/>
          </a:xfrm>
        </p:grpSpPr>
        <p:pic>
          <p:nvPicPr>
            <p:cNvPr id="16" name="object 16"/>
            <p:cNvPicPr/>
            <p:nvPr/>
          </p:nvPicPr>
          <p:blipFill>
            <a:blip r:embed="rId10" cstate="print"/>
            <a:stretch>
              <a:fillRect/>
            </a:stretch>
          </p:blipFill>
          <p:spPr>
            <a:xfrm>
              <a:off x="12832069" y="5497214"/>
              <a:ext cx="4209295" cy="251301"/>
            </a:xfrm>
            <a:prstGeom prst="rect">
              <a:avLst/>
            </a:prstGeom>
          </p:spPr>
        </p:pic>
        <p:pic>
          <p:nvPicPr>
            <p:cNvPr id="17" name="object 17"/>
            <p:cNvPicPr/>
            <p:nvPr/>
          </p:nvPicPr>
          <p:blipFill>
            <a:blip r:embed="rId11" cstate="print"/>
            <a:stretch>
              <a:fillRect/>
            </a:stretch>
          </p:blipFill>
          <p:spPr>
            <a:xfrm>
              <a:off x="4978906" y="5497214"/>
              <a:ext cx="4209295" cy="251301"/>
            </a:xfrm>
            <a:prstGeom prst="rect">
              <a:avLst/>
            </a:prstGeom>
          </p:spPr>
        </p:pic>
        <p:pic>
          <p:nvPicPr>
            <p:cNvPr id="18" name="object 18"/>
            <p:cNvPicPr/>
            <p:nvPr/>
          </p:nvPicPr>
          <p:blipFill>
            <a:blip r:embed="rId12" cstate="print"/>
            <a:stretch>
              <a:fillRect/>
            </a:stretch>
          </p:blipFill>
          <p:spPr>
            <a:xfrm>
              <a:off x="15706" y="5497214"/>
              <a:ext cx="20088393" cy="251301"/>
            </a:xfrm>
            <a:prstGeom prst="rect">
              <a:avLst/>
            </a:prstGeom>
          </p:spPr>
        </p:pic>
      </p:grpSp>
      <p:grpSp>
        <p:nvGrpSpPr>
          <p:cNvPr id="19" name="object 19"/>
          <p:cNvGrpSpPr/>
          <p:nvPr/>
        </p:nvGrpSpPr>
        <p:grpSpPr>
          <a:xfrm>
            <a:off x="15706" y="5383378"/>
            <a:ext cx="20088860" cy="471805"/>
            <a:chOff x="15706" y="6298237"/>
            <a:chExt cx="20088860" cy="471805"/>
          </a:xfrm>
        </p:grpSpPr>
        <p:pic>
          <p:nvPicPr>
            <p:cNvPr id="20" name="object 20"/>
            <p:cNvPicPr/>
            <p:nvPr/>
          </p:nvPicPr>
          <p:blipFill>
            <a:blip r:embed="rId13" cstate="print"/>
            <a:stretch>
              <a:fillRect/>
            </a:stretch>
          </p:blipFill>
          <p:spPr>
            <a:xfrm>
              <a:off x="17009952" y="6298237"/>
              <a:ext cx="3094146" cy="471189"/>
            </a:xfrm>
            <a:prstGeom prst="rect">
              <a:avLst/>
            </a:prstGeom>
          </p:spPr>
        </p:pic>
        <p:pic>
          <p:nvPicPr>
            <p:cNvPr id="21" name="object 21"/>
            <p:cNvPicPr/>
            <p:nvPr/>
          </p:nvPicPr>
          <p:blipFill>
            <a:blip r:embed="rId14" cstate="print"/>
            <a:stretch>
              <a:fillRect/>
            </a:stretch>
          </p:blipFill>
          <p:spPr>
            <a:xfrm>
              <a:off x="9785042" y="6298237"/>
              <a:ext cx="4209295" cy="471189"/>
            </a:xfrm>
            <a:prstGeom prst="rect">
              <a:avLst/>
            </a:prstGeom>
          </p:spPr>
        </p:pic>
        <p:pic>
          <p:nvPicPr>
            <p:cNvPr id="22" name="object 22"/>
            <p:cNvPicPr/>
            <p:nvPr/>
          </p:nvPicPr>
          <p:blipFill>
            <a:blip r:embed="rId15" cstate="print"/>
            <a:stretch>
              <a:fillRect/>
            </a:stretch>
          </p:blipFill>
          <p:spPr>
            <a:xfrm>
              <a:off x="2591544" y="6298237"/>
              <a:ext cx="4209295" cy="471189"/>
            </a:xfrm>
            <a:prstGeom prst="rect">
              <a:avLst/>
            </a:prstGeom>
          </p:spPr>
        </p:pic>
        <p:pic>
          <p:nvPicPr>
            <p:cNvPr id="23" name="object 23"/>
            <p:cNvPicPr/>
            <p:nvPr/>
          </p:nvPicPr>
          <p:blipFill>
            <a:blip r:embed="rId16" cstate="print"/>
            <a:stretch>
              <a:fillRect/>
            </a:stretch>
          </p:blipFill>
          <p:spPr>
            <a:xfrm>
              <a:off x="15706" y="6298237"/>
              <a:ext cx="20088393" cy="471189"/>
            </a:xfrm>
            <a:prstGeom prst="rect">
              <a:avLst/>
            </a:prstGeom>
          </p:spPr>
        </p:pic>
      </p:grpSp>
      <p:grpSp>
        <p:nvGrpSpPr>
          <p:cNvPr id="24" name="object 24"/>
          <p:cNvGrpSpPr/>
          <p:nvPr/>
        </p:nvGrpSpPr>
        <p:grpSpPr>
          <a:xfrm>
            <a:off x="15706" y="6131428"/>
            <a:ext cx="20088860" cy="424180"/>
            <a:chOff x="15706" y="7114966"/>
            <a:chExt cx="20088860" cy="424180"/>
          </a:xfrm>
        </p:grpSpPr>
        <p:pic>
          <p:nvPicPr>
            <p:cNvPr id="25" name="object 25"/>
            <p:cNvPicPr/>
            <p:nvPr/>
          </p:nvPicPr>
          <p:blipFill>
            <a:blip r:embed="rId17" cstate="print"/>
            <a:stretch>
              <a:fillRect/>
            </a:stretch>
          </p:blipFill>
          <p:spPr>
            <a:xfrm>
              <a:off x="16098986" y="7114966"/>
              <a:ext cx="4005113" cy="424070"/>
            </a:xfrm>
            <a:prstGeom prst="rect">
              <a:avLst/>
            </a:prstGeom>
          </p:spPr>
        </p:pic>
        <p:pic>
          <p:nvPicPr>
            <p:cNvPr id="26" name="object 26"/>
            <p:cNvPicPr/>
            <p:nvPr/>
          </p:nvPicPr>
          <p:blipFill>
            <a:blip r:embed="rId18" cstate="print"/>
            <a:stretch>
              <a:fillRect/>
            </a:stretch>
          </p:blipFill>
          <p:spPr>
            <a:xfrm>
              <a:off x="9376677" y="7114966"/>
              <a:ext cx="4209295" cy="424070"/>
            </a:xfrm>
            <a:prstGeom prst="rect">
              <a:avLst/>
            </a:prstGeom>
          </p:spPr>
        </p:pic>
        <p:pic>
          <p:nvPicPr>
            <p:cNvPr id="27" name="object 27"/>
            <p:cNvPicPr/>
            <p:nvPr/>
          </p:nvPicPr>
          <p:blipFill>
            <a:blip r:embed="rId19" cstate="print"/>
            <a:stretch>
              <a:fillRect/>
            </a:stretch>
          </p:blipFill>
          <p:spPr>
            <a:xfrm>
              <a:off x="2088941" y="7114966"/>
              <a:ext cx="4209295" cy="329832"/>
            </a:xfrm>
            <a:prstGeom prst="rect">
              <a:avLst/>
            </a:prstGeom>
          </p:spPr>
        </p:pic>
        <p:pic>
          <p:nvPicPr>
            <p:cNvPr id="28" name="object 28"/>
            <p:cNvPicPr/>
            <p:nvPr/>
          </p:nvPicPr>
          <p:blipFill>
            <a:blip r:embed="rId20" cstate="print"/>
            <a:stretch>
              <a:fillRect/>
            </a:stretch>
          </p:blipFill>
          <p:spPr>
            <a:xfrm>
              <a:off x="15706" y="7114966"/>
              <a:ext cx="20088393" cy="424070"/>
            </a:xfrm>
            <a:prstGeom prst="rect">
              <a:avLst/>
            </a:prstGeom>
          </p:spPr>
        </p:pic>
      </p:grpSp>
      <p:grpSp>
        <p:nvGrpSpPr>
          <p:cNvPr id="29" name="object 29"/>
          <p:cNvGrpSpPr/>
          <p:nvPr/>
        </p:nvGrpSpPr>
        <p:grpSpPr>
          <a:xfrm>
            <a:off x="15706" y="6554774"/>
            <a:ext cx="20088860" cy="267335"/>
            <a:chOff x="15706" y="7900282"/>
            <a:chExt cx="20088860" cy="267335"/>
          </a:xfrm>
        </p:grpSpPr>
        <p:pic>
          <p:nvPicPr>
            <p:cNvPr id="30" name="object 30"/>
            <p:cNvPicPr/>
            <p:nvPr/>
          </p:nvPicPr>
          <p:blipFill>
            <a:blip r:embed="rId21" cstate="print"/>
            <a:stretch>
              <a:fillRect/>
            </a:stretch>
          </p:blipFill>
          <p:spPr>
            <a:xfrm>
              <a:off x="1327184" y="7915989"/>
              <a:ext cx="3023468" cy="235594"/>
            </a:xfrm>
            <a:prstGeom prst="rect">
              <a:avLst/>
            </a:prstGeom>
          </p:spPr>
        </p:pic>
        <p:pic>
          <p:nvPicPr>
            <p:cNvPr id="31" name="object 31"/>
            <p:cNvPicPr/>
            <p:nvPr/>
          </p:nvPicPr>
          <p:blipFill>
            <a:blip r:embed="rId22" cstate="print"/>
            <a:stretch>
              <a:fillRect/>
            </a:stretch>
          </p:blipFill>
          <p:spPr>
            <a:xfrm>
              <a:off x="15886951" y="7915989"/>
              <a:ext cx="2748607" cy="235594"/>
            </a:xfrm>
            <a:prstGeom prst="rect">
              <a:avLst/>
            </a:prstGeom>
          </p:spPr>
        </p:pic>
        <p:pic>
          <p:nvPicPr>
            <p:cNvPr id="32" name="object 32"/>
            <p:cNvPicPr/>
            <p:nvPr/>
          </p:nvPicPr>
          <p:blipFill>
            <a:blip r:embed="rId23" cstate="print"/>
            <a:stretch>
              <a:fillRect/>
            </a:stretch>
          </p:blipFill>
          <p:spPr>
            <a:xfrm>
              <a:off x="8717012" y="7900282"/>
              <a:ext cx="2685782" cy="235594"/>
            </a:xfrm>
            <a:prstGeom prst="rect">
              <a:avLst/>
            </a:prstGeom>
          </p:spPr>
        </p:pic>
        <p:pic>
          <p:nvPicPr>
            <p:cNvPr id="33" name="object 33"/>
            <p:cNvPicPr/>
            <p:nvPr/>
          </p:nvPicPr>
          <p:blipFill>
            <a:blip r:embed="rId24" cstate="print"/>
            <a:stretch>
              <a:fillRect/>
            </a:stretch>
          </p:blipFill>
          <p:spPr>
            <a:xfrm>
              <a:off x="15706" y="7900282"/>
              <a:ext cx="20088393" cy="267007"/>
            </a:xfrm>
            <a:prstGeom prst="rect">
              <a:avLst/>
            </a:prstGeom>
          </p:spPr>
        </p:pic>
      </p:grpSp>
      <p:grpSp>
        <p:nvGrpSpPr>
          <p:cNvPr id="40" name="object 40"/>
          <p:cNvGrpSpPr/>
          <p:nvPr/>
        </p:nvGrpSpPr>
        <p:grpSpPr>
          <a:xfrm>
            <a:off x="15706" y="6790368"/>
            <a:ext cx="20088860" cy="267335"/>
            <a:chOff x="15706" y="8701306"/>
            <a:chExt cx="20088860" cy="267335"/>
          </a:xfrm>
        </p:grpSpPr>
        <p:pic>
          <p:nvPicPr>
            <p:cNvPr id="41" name="object 41"/>
            <p:cNvPicPr/>
            <p:nvPr/>
          </p:nvPicPr>
          <p:blipFill>
            <a:blip r:embed="rId25" cstate="print"/>
            <a:stretch>
              <a:fillRect/>
            </a:stretch>
          </p:blipFill>
          <p:spPr>
            <a:xfrm>
              <a:off x="16350287" y="8717012"/>
              <a:ext cx="3753812" cy="219888"/>
            </a:xfrm>
            <a:prstGeom prst="rect">
              <a:avLst/>
            </a:prstGeom>
          </p:spPr>
        </p:pic>
        <p:pic>
          <p:nvPicPr>
            <p:cNvPr id="42" name="object 42"/>
            <p:cNvPicPr/>
            <p:nvPr/>
          </p:nvPicPr>
          <p:blipFill>
            <a:blip r:embed="rId26" cstate="print"/>
            <a:stretch>
              <a:fillRect/>
            </a:stretch>
          </p:blipFill>
          <p:spPr>
            <a:xfrm>
              <a:off x="8999726" y="8701306"/>
              <a:ext cx="4209295" cy="267007"/>
            </a:xfrm>
            <a:prstGeom prst="rect">
              <a:avLst/>
            </a:prstGeom>
          </p:spPr>
        </p:pic>
        <p:pic>
          <p:nvPicPr>
            <p:cNvPr id="43" name="object 43"/>
            <p:cNvPicPr/>
            <p:nvPr/>
          </p:nvPicPr>
          <p:blipFill>
            <a:blip r:embed="rId27" cstate="print"/>
            <a:stretch>
              <a:fillRect/>
            </a:stretch>
          </p:blipFill>
          <p:spPr>
            <a:xfrm>
              <a:off x="15706" y="8701306"/>
              <a:ext cx="20088393" cy="267007"/>
            </a:xfrm>
            <a:prstGeom prst="rect">
              <a:avLst/>
            </a:prstGeom>
          </p:spPr>
        </p:pic>
      </p:grpSp>
      <p:sp>
        <p:nvSpPr>
          <p:cNvPr id="44" name="TextBox 43">
            <a:extLst>
              <a:ext uri="{FF2B5EF4-FFF2-40B4-BE49-F238E27FC236}">
                <a16:creationId xmlns:a16="http://schemas.microsoft.com/office/drawing/2014/main" id="{530DF6EB-BD0A-1E47-CF2C-30AFCD95E1AF}"/>
              </a:ext>
            </a:extLst>
          </p:cNvPr>
          <p:cNvSpPr txBox="1"/>
          <p:nvPr/>
        </p:nvSpPr>
        <p:spPr>
          <a:xfrm>
            <a:off x="298450" y="7635875"/>
            <a:ext cx="19583400" cy="3662541"/>
          </a:xfrm>
          <a:prstGeom prst="rect">
            <a:avLst/>
          </a:prstGeom>
          <a:noFill/>
        </p:spPr>
        <p:txBody>
          <a:bodyPr wrap="square" rtlCol="0">
            <a:spAutoFit/>
          </a:bodyPr>
          <a:lstStyle/>
          <a:p>
            <a:r>
              <a:rPr lang="en-IN" sz="3600" b="1" dirty="0"/>
              <a:t>Conclusion:</a:t>
            </a:r>
          </a:p>
          <a:p>
            <a:r>
              <a:rPr lang="en-US" sz="3200" b="1" dirty="0"/>
              <a:t>Feasibility &amp; Modularity:</a:t>
            </a:r>
            <a:r>
              <a:rPr lang="en-US" sz="3200" dirty="0"/>
              <a:t> Project validates wireless power transfer principles and demonstrates a modular system for EV charging.</a:t>
            </a:r>
          </a:p>
          <a:p>
            <a:r>
              <a:rPr lang="en-US" sz="3200" b="1" dirty="0"/>
              <a:t>Basic Automation:</a:t>
            </a:r>
            <a:r>
              <a:rPr lang="en-US" sz="3200" dirty="0"/>
              <a:t> Achieved fundamental automation for parking detection and power control using IR sensors and a relay.</a:t>
            </a:r>
          </a:p>
          <a:p>
            <a:r>
              <a:rPr lang="en-US" sz="3200" b="1" dirty="0"/>
              <a:t>Foundation:</a:t>
            </a:r>
            <a:r>
              <a:rPr lang="en-US" sz="3200" dirty="0"/>
              <a:t> Provides a strong prototype for future, more advanced wireless charging development.</a:t>
            </a:r>
          </a:p>
          <a:p>
            <a:endParaRPr lang="en-IN" sz="36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706" y="1146561"/>
            <a:ext cx="20088860" cy="832485"/>
            <a:chOff x="15706" y="1146561"/>
            <a:chExt cx="20088860" cy="832485"/>
          </a:xfrm>
        </p:grpSpPr>
        <p:pic>
          <p:nvPicPr>
            <p:cNvPr id="3" name="object 3"/>
            <p:cNvPicPr/>
            <p:nvPr/>
          </p:nvPicPr>
          <p:blipFill>
            <a:blip r:embed="rId2" cstate="print"/>
            <a:stretch>
              <a:fillRect/>
            </a:stretch>
          </p:blipFill>
          <p:spPr>
            <a:xfrm>
              <a:off x="15706" y="1146561"/>
              <a:ext cx="20088393" cy="832435"/>
            </a:xfrm>
            <a:prstGeom prst="rect">
              <a:avLst/>
            </a:prstGeom>
          </p:spPr>
        </p:pic>
        <p:pic>
          <p:nvPicPr>
            <p:cNvPr id="4" name="object 4"/>
            <p:cNvPicPr/>
            <p:nvPr/>
          </p:nvPicPr>
          <p:blipFill>
            <a:blip r:embed="rId3" cstate="print"/>
            <a:stretch>
              <a:fillRect/>
            </a:stretch>
          </p:blipFill>
          <p:spPr>
            <a:xfrm>
              <a:off x="15706" y="1146561"/>
              <a:ext cx="20088393" cy="832435"/>
            </a:xfrm>
            <a:prstGeom prst="rect">
              <a:avLst/>
            </a:prstGeom>
          </p:spPr>
        </p:pic>
      </p:grpSp>
      <p:sp>
        <p:nvSpPr>
          <p:cNvPr id="5" name="TextBox 4">
            <a:extLst>
              <a:ext uri="{FF2B5EF4-FFF2-40B4-BE49-F238E27FC236}">
                <a16:creationId xmlns:a16="http://schemas.microsoft.com/office/drawing/2014/main" id="{91DCD7BD-50E8-6675-EA86-53D738DB8D40}"/>
              </a:ext>
            </a:extLst>
          </p:cNvPr>
          <p:cNvSpPr txBox="1"/>
          <p:nvPr/>
        </p:nvSpPr>
        <p:spPr>
          <a:xfrm>
            <a:off x="298450" y="2378075"/>
            <a:ext cx="19659600" cy="8956298"/>
          </a:xfrm>
          <a:prstGeom prst="rect">
            <a:avLst/>
          </a:prstGeom>
          <a:noFill/>
        </p:spPr>
        <p:txBody>
          <a:bodyPr wrap="square" rtlCol="0">
            <a:spAutoFit/>
          </a:bodyPr>
          <a:lstStyle/>
          <a:p>
            <a:r>
              <a:rPr lang="en-IN" sz="3200" b="1" dirty="0"/>
              <a:t>1. RFID Code Feasibility</a:t>
            </a:r>
            <a:endParaRPr lang="en-US" sz="3200" b="1" dirty="0"/>
          </a:p>
          <a:p>
            <a:r>
              <a:rPr lang="en-US" sz="3200" b="1" dirty="0"/>
              <a:t>Challenge:</a:t>
            </a:r>
            <a:r>
              <a:rPr lang="en-US" sz="3200" dirty="0"/>
              <a:t> Integrating RFID reads into the charging system's logic.</a:t>
            </a:r>
          </a:p>
          <a:p>
            <a:r>
              <a:rPr lang="en-US" sz="3200" b="1" dirty="0"/>
              <a:t>Solution:</a:t>
            </a:r>
            <a:r>
              <a:rPr lang="en-US" sz="3200" dirty="0"/>
              <a:t> Use modular code and libraries for reads. Implement a clear state machine with error handling.</a:t>
            </a:r>
          </a:p>
          <a:p>
            <a:r>
              <a:rPr lang="en-US" sz="3200" b="1" dirty="0"/>
              <a:t>2. Component Issues</a:t>
            </a:r>
            <a:endParaRPr lang="en-US" sz="3200" dirty="0"/>
          </a:p>
          <a:p>
            <a:r>
              <a:rPr lang="en-US" sz="3200" b="1" dirty="0"/>
              <a:t>Challenge:</a:t>
            </a:r>
            <a:r>
              <a:rPr lang="en-US" sz="3200" dirty="0"/>
              <a:t> Reliability and compatibility of hobby-grade electronic parts.</a:t>
            </a:r>
          </a:p>
          <a:p>
            <a:r>
              <a:rPr lang="en-US" sz="3200" b="1" dirty="0"/>
              <a:t>Solution:</a:t>
            </a:r>
            <a:r>
              <a:rPr lang="en-US" sz="3200" dirty="0"/>
              <a:t> Source wisely and test each part individually. Verify compatibility via datasheets, manage power budget.</a:t>
            </a:r>
          </a:p>
          <a:p>
            <a:r>
              <a:rPr lang="en-US" sz="3200" b="1" dirty="0"/>
              <a:t>3. Wireless Power Transfer Efficiency</a:t>
            </a:r>
            <a:endParaRPr lang="en-US" sz="3200" dirty="0"/>
          </a:p>
          <a:p>
            <a:r>
              <a:rPr lang="en-US" sz="3200" b="1" dirty="0"/>
              <a:t>Challenge:</a:t>
            </a:r>
            <a:r>
              <a:rPr lang="en-US" sz="3200" dirty="0"/>
              <a:t> Low power transfer and limited range from basic coils.</a:t>
            </a:r>
          </a:p>
          <a:p>
            <a:r>
              <a:rPr lang="en-US" sz="3200" b="1" dirty="0"/>
              <a:t>Solution:</a:t>
            </a:r>
            <a:r>
              <a:rPr lang="en-US" sz="3200" dirty="0"/>
              <a:t> Optimize coil design and tune for resonance using capacitors. Utilize ferrite cores and precise alignment.</a:t>
            </a:r>
          </a:p>
          <a:p>
            <a:r>
              <a:rPr lang="en-US" sz="3200" b="1" dirty="0"/>
              <a:t>4. System Integration &amp; Debugging</a:t>
            </a:r>
            <a:endParaRPr lang="en-US" sz="3200" dirty="0"/>
          </a:p>
          <a:p>
            <a:r>
              <a:rPr lang="en-US" sz="3200" b="1" dirty="0"/>
              <a:t>Challenge:</a:t>
            </a:r>
            <a:r>
              <a:rPr lang="en-US" sz="3200" dirty="0"/>
              <a:t> Making all diverse hardware and software elements work together.</a:t>
            </a:r>
          </a:p>
          <a:p>
            <a:r>
              <a:rPr lang="en-US" sz="3200" b="1" dirty="0"/>
              <a:t>Solution:</a:t>
            </a:r>
            <a:r>
              <a:rPr lang="en-US" sz="3200" dirty="0"/>
              <a:t> Employ modular code, serial debugging, and LED indicators. Integrate components step-by-step.</a:t>
            </a:r>
          </a:p>
          <a:p>
            <a:r>
              <a:rPr lang="en-US" sz="3200" b="1" dirty="0"/>
              <a:t>5. Power Management</a:t>
            </a:r>
            <a:endParaRPr lang="en-US" sz="3200" dirty="0"/>
          </a:p>
          <a:p>
            <a:r>
              <a:rPr lang="en-US" sz="3200" b="1" dirty="0"/>
              <a:t>Challenge:</a:t>
            </a:r>
            <a:r>
              <a:rPr lang="en-US" sz="3200" dirty="0"/>
              <a:t> Providing stable, adequate power to all high-current and sensitive circuits.</a:t>
            </a:r>
          </a:p>
          <a:p>
            <a:r>
              <a:rPr lang="en-US" sz="3200" b="1" dirty="0"/>
              <a:t>Solution:</a:t>
            </a:r>
            <a:r>
              <a:rPr lang="en-US" sz="3200" dirty="0"/>
              <a:t> Use separate power supplies and voltage regulators. Add decoupling capacitors and appropriate wiring.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sp>
        <p:nvSpPr>
          <p:cNvPr id="3" name="AutoShape 2" descr="Image of ">
            <a:extLst>
              <a:ext uri="{FF2B5EF4-FFF2-40B4-BE49-F238E27FC236}">
                <a16:creationId xmlns:a16="http://schemas.microsoft.com/office/drawing/2014/main" id="{23DE279C-1E55-FBF2-B864-F2200FBE3206}"/>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5312511-3DD5-A6A3-D37A-4D04725DF75B}"/>
              </a:ext>
            </a:extLst>
          </p:cNvPr>
          <p:cNvPicPr>
            <a:picLocks noChangeAspect="1"/>
          </p:cNvPicPr>
          <p:nvPr/>
        </p:nvPicPr>
        <p:blipFill>
          <a:blip r:embed="rId3"/>
          <a:stretch>
            <a:fillRect/>
          </a:stretch>
        </p:blipFill>
        <p:spPr>
          <a:xfrm>
            <a:off x="10423525" y="0"/>
            <a:ext cx="9753600" cy="113085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8E2-84B3-4352-819D-1F69A7F4985A}"/>
              </a:ext>
            </a:extLst>
          </p:cNvPr>
          <p:cNvSpPr>
            <a:spLocks noGrp="1"/>
          </p:cNvSpPr>
          <p:nvPr>
            <p:ph type="ctrTitle"/>
          </p:nvPr>
        </p:nvSpPr>
        <p:spPr>
          <a:xfrm>
            <a:off x="0" y="0"/>
            <a:ext cx="17088486" cy="830997"/>
          </a:xfrm>
        </p:spPr>
        <p:txBody>
          <a:bodyPr/>
          <a:lstStyle/>
          <a:p>
            <a:r>
              <a:rPr lang="en-IN" sz="5400" b="1" dirty="0"/>
              <a:t>REASONS THAT OBSTRUCT THIS PROJECT IN THE PRESENT:</a:t>
            </a:r>
          </a:p>
        </p:txBody>
      </p:sp>
      <p:sp>
        <p:nvSpPr>
          <p:cNvPr id="4" name="Rectangle 1">
            <a:extLst>
              <a:ext uri="{FF2B5EF4-FFF2-40B4-BE49-F238E27FC236}">
                <a16:creationId xmlns:a16="http://schemas.microsoft.com/office/drawing/2014/main" id="{4E4AD133-01A3-E207-7817-A5356BE50412}"/>
              </a:ext>
            </a:extLst>
          </p:cNvPr>
          <p:cNvSpPr>
            <a:spLocks noGrp="1" noChangeArrowheads="1"/>
          </p:cNvSpPr>
          <p:nvPr>
            <p:ph type="subTitle" idx="4"/>
          </p:nvPr>
        </p:nvSpPr>
        <p:spPr bwMode="auto">
          <a:xfrm>
            <a:off x="0" y="1504853"/>
            <a:ext cx="19958050" cy="829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Low Power/Efficiency &amp; EMI:</a:t>
            </a:r>
            <a:r>
              <a:rPr kumimoji="0" lang="en-US" altLang="en-US" sz="3600" b="0" i="0" u="none" strike="noStrike" cap="none" normalizeH="0" baseline="0" dirty="0">
                <a:ln>
                  <a:noFill/>
                </a:ln>
                <a:solidFill>
                  <a:schemeClr val="tx1"/>
                </a:solidFill>
                <a:effectLst/>
                <a:latin typeface="Arial" panose="020B0604020202020204" pitchFamily="34" charset="0"/>
              </a:rPr>
              <a:t> Current prototype struggles with high power demands and potential electromagnetic interference.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Safety Concerns:</a:t>
            </a:r>
            <a:r>
              <a:rPr kumimoji="0" lang="en-US" altLang="en-US" sz="3600" b="0" i="0" u="none" strike="noStrike" cap="none" normalizeH="0" baseline="0" dirty="0">
                <a:ln>
                  <a:noFill/>
                </a:ln>
                <a:solidFill>
                  <a:schemeClr val="tx1"/>
                </a:solidFill>
                <a:effectLst/>
                <a:latin typeface="Arial" panose="020B0604020202020204" pitchFamily="34" charset="0"/>
              </a:rPr>
              <a:t> Major hurdles include human EMF exposure and the need for robust Foreign Object Detection (FOD) to prevent hazards.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Alignment &amp; Cost:</a:t>
            </a:r>
            <a:r>
              <a:rPr kumimoji="0" lang="en-US" altLang="en-US" sz="3600" b="0" i="0" u="none" strike="noStrike" cap="none" normalizeH="0" baseline="0" dirty="0">
                <a:ln>
                  <a:noFill/>
                </a:ln>
                <a:solidFill>
                  <a:schemeClr val="tx1"/>
                </a:solidFill>
                <a:effectLst/>
                <a:latin typeface="Arial" panose="020B0604020202020204" pitchFamily="34" charset="0"/>
              </a:rPr>
              <a:t> Precise coil alignment is critical but challenging, and scaling to commercial levels is currently expensive and complex.</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Lack of Standards &amp; Regulations:</a:t>
            </a:r>
            <a:r>
              <a:rPr kumimoji="0" lang="en-US" altLang="en-US" sz="3600" b="0" i="0" u="none" strike="noStrike" cap="none" normalizeH="0" baseline="0" dirty="0">
                <a:ln>
                  <a:noFill/>
                </a:ln>
                <a:solidFill>
                  <a:schemeClr val="tx1"/>
                </a:solidFill>
                <a:effectLst/>
                <a:latin typeface="Arial" panose="020B0604020202020204" pitchFamily="34" charset="0"/>
              </a:rPr>
              <a:t> No universal standards exist, and rigorous regulatory approvals for high-power wireless systems are pending.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Thermal &amp; Durability:</a:t>
            </a:r>
            <a:r>
              <a:rPr kumimoji="0" lang="en-US" altLang="en-US" sz="3600" b="0" i="0" u="none" strike="noStrike" cap="none" normalizeH="0" baseline="0" dirty="0">
                <a:ln>
                  <a:noFill/>
                </a:ln>
                <a:solidFill>
                  <a:schemeClr val="tx1"/>
                </a:solidFill>
                <a:effectLst/>
                <a:latin typeface="Arial" panose="020B0604020202020204" pitchFamily="34" charset="0"/>
              </a:rPr>
              <a:t> Managing heat at higher power and ensuring coils withstand environmental stress are significant challenges</a:t>
            </a:r>
            <a:r>
              <a:rPr kumimoji="0" lang="en-US" altLang="en-US" sz="32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692532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D47C271-E129-A99E-8238-AA90FCCF04F3}"/>
                  </a:ext>
                </a:extLst>
              </p14:cNvPr>
              <p14:cNvContentPartPr/>
              <p14:nvPr/>
            </p14:nvContentPartPr>
            <p14:xfrm>
              <a:off x="14879585" y="3840055"/>
              <a:ext cx="360" cy="25920"/>
            </p14:xfrm>
          </p:contentPart>
        </mc:Choice>
        <mc:Fallback xmlns="">
          <p:pic>
            <p:nvPicPr>
              <p:cNvPr id="3" name="Ink 2">
                <a:extLst>
                  <a:ext uri="{FF2B5EF4-FFF2-40B4-BE49-F238E27FC236}">
                    <a16:creationId xmlns:a16="http://schemas.microsoft.com/office/drawing/2014/main" id="{4D47C271-E129-A99E-8238-AA90FCCF04F3}"/>
                  </a:ext>
                </a:extLst>
              </p:cNvPr>
              <p:cNvPicPr/>
              <p:nvPr/>
            </p:nvPicPr>
            <p:blipFill>
              <a:blip r:embed="rId3"/>
              <a:stretch>
                <a:fillRect/>
              </a:stretch>
            </p:blipFill>
            <p:spPr>
              <a:xfrm>
                <a:off x="14870945" y="3831415"/>
                <a:ext cx="18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5D49333-401A-B434-0230-8DBE99E25F16}"/>
                  </a:ext>
                </a:extLst>
              </p14:cNvPr>
              <p14:cNvContentPartPr/>
              <p14:nvPr/>
            </p14:nvContentPartPr>
            <p14:xfrm>
              <a:off x="13300265" y="2726575"/>
              <a:ext cx="360" cy="360"/>
            </p14:xfrm>
          </p:contentPart>
        </mc:Choice>
        <mc:Fallback xmlns="">
          <p:pic>
            <p:nvPicPr>
              <p:cNvPr id="4" name="Ink 3">
                <a:extLst>
                  <a:ext uri="{FF2B5EF4-FFF2-40B4-BE49-F238E27FC236}">
                    <a16:creationId xmlns:a16="http://schemas.microsoft.com/office/drawing/2014/main" id="{D5D49333-401A-B434-0230-8DBE99E25F16}"/>
                  </a:ext>
                </a:extLst>
              </p:cNvPr>
              <p:cNvPicPr/>
              <p:nvPr/>
            </p:nvPicPr>
            <p:blipFill>
              <a:blip r:embed="rId5"/>
              <a:stretch>
                <a:fillRect/>
              </a:stretch>
            </p:blipFill>
            <p:spPr>
              <a:xfrm>
                <a:off x="13291265" y="27175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2C29C01-C072-7666-22B9-7F92691DF136}"/>
                  </a:ext>
                </a:extLst>
              </p14:cNvPr>
              <p14:cNvContentPartPr/>
              <p14:nvPr/>
            </p14:nvContentPartPr>
            <p14:xfrm>
              <a:off x="10141265" y="3275575"/>
              <a:ext cx="360" cy="360"/>
            </p14:xfrm>
          </p:contentPart>
        </mc:Choice>
        <mc:Fallback xmlns="">
          <p:pic>
            <p:nvPicPr>
              <p:cNvPr id="5" name="Ink 4">
                <a:extLst>
                  <a:ext uri="{FF2B5EF4-FFF2-40B4-BE49-F238E27FC236}">
                    <a16:creationId xmlns:a16="http://schemas.microsoft.com/office/drawing/2014/main" id="{22C29C01-C072-7666-22B9-7F92691DF136}"/>
                  </a:ext>
                </a:extLst>
              </p:cNvPr>
              <p:cNvPicPr/>
              <p:nvPr/>
            </p:nvPicPr>
            <p:blipFill>
              <a:blip r:embed="rId5"/>
              <a:stretch>
                <a:fillRect/>
              </a:stretch>
            </p:blipFill>
            <p:spPr>
              <a:xfrm>
                <a:off x="10132265" y="3266575"/>
                <a:ext cx="18000" cy="18000"/>
              </a:xfrm>
              <a:prstGeom prst="rect">
                <a:avLst/>
              </a:prstGeom>
            </p:spPr>
          </p:pic>
        </mc:Fallback>
      </mc:AlternateContent>
      <p:sp>
        <p:nvSpPr>
          <p:cNvPr id="7" name="Rectangle 6">
            <a:extLst>
              <a:ext uri="{FF2B5EF4-FFF2-40B4-BE49-F238E27FC236}">
                <a16:creationId xmlns:a16="http://schemas.microsoft.com/office/drawing/2014/main" id="{F096E26A-7A32-B9BB-C4DF-A8BE4FEBFF10}"/>
              </a:ext>
            </a:extLst>
          </p:cNvPr>
          <p:cNvSpPr/>
          <p:nvPr/>
        </p:nvSpPr>
        <p:spPr>
          <a:xfrm>
            <a:off x="89215" y="49451"/>
            <a:ext cx="20104100" cy="10187404"/>
          </a:xfrm>
          <a:prstGeom prst="rect">
            <a:avLst/>
          </a:prstGeom>
          <a:noFill/>
        </p:spPr>
        <p:txBody>
          <a:bodyPr wrap="square" lIns="91440" tIns="45720" rIns="91440" bIns="45720">
            <a:spAutoFit/>
          </a:bodyPr>
          <a:lstStyle/>
          <a:p>
            <a:r>
              <a:rPr lang="en-IN" sz="3200" b="1" dirty="0"/>
              <a:t>GAURAV BHAGURE(2301EE11): Alignment System Lead (IR Sensors &amp; Servo)</a:t>
            </a:r>
          </a:p>
          <a:p>
            <a:r>
              <a:rPr lang="en-IN" sz="3200" dirty="0"/>
              <a:t>Develops alignment Arduino code, IR sensor processing, servo control, and designs mechanical mounts.</a:t>
            </a:r>
          </a:p>
          <a:p>
            <a:br>
              <a:rPr lang="en-IN" sz="3200" dirty="0"/>
            </a:br>
            <a:endParaRPr lang="en-IN" sz="3200" dirty="0"/>
          </a:p>
          <a:p>
            <a:r>
              <a:rPr lang="en-IN" sz="3200" b="1" dirty="0"/>
              <a:t>P.K. CHITRA IYER(2301EE08): Inductive Power Transfer (IPT) Coils &amp; Project Manager 	</a:t>
            </a:r>
            <a:r>
              <a:rPr lang="en-IN" sz="3200" dirty="0"/>
              <a:t>Designs/sources IPT coils, sets up power, and designs mechanical housings for coils.</a:t>
            </a:r>
          </a:p>
          <a:p>
            <a:br>
              <a:rPr lang="en-IN" sz="3200" dirty="0"/>
            </a:br>
            <a:endParaRPr lang="en-IN" sz="3200" dirty="0"/>
          </a:p>
          <a:p>
            <a:r>
              <a:rPr lang="en-IN" sz="3200" b="1" dirty="0"/>
              <a:t>TEJAS RAJU PANZADE(2301EE34): System Integration &amp; Testing Engineer</a:t>
            </a:r>
          </a:p>
          <a:p>
            <a:r>
              <a:rPr lang="en-IN" sz="3200" dirty="0"/>
              <a:t>Develops and executes full system test plans, documents results, challenges, and debugging.</a:t>
            </a:r>
          </a:p>
          <a:p>
            <a:br>
              <a:rPr lang="en-IN" sz="3200" dirty="0"/>
            </a:br>
            <a:endParaRPr lang="en-IN" sz="3200" dirty="0"/>
          </a:p>
          <a:p>
            <a:r>
              <a:rPr lang="en-IN" sz="3200" b="1" dirty="0"/>
              <a:t>K. SAI GANESH SARMA(2301EE32): Documentation Lead </a:t>
            </a:r>
            <a:r>
              <a:rPr lang="en-IN" sz="3200" b="1"/>
              <a:t>&amp; Future </a:t>
            </a:r>
            <a:r>
              <a:rPr lang="en-IN" sz="3200" b="1" dirty="0"/>
              <a:t>development</a:t>
            </a:r>
          </a:p>
          <a:p>
            <a:r>
              <a:rPr lang="en-IN" sz="3200" dirty="0"/>
              <a:t>Compiles report (abstract, conclusion,) Future scope, and delivers presentation.</a:t>
            </a:r>
          </a:p>
          <a:p>
            <a:endParaRPr lang="en-IN" sz="3200" dirty="0"/>
          </a:p>
          <a:p>
            <a:r>
              <a:rPr lang="en-IN" sz="3200" b="1" dirty="0"/>
              <a:t>VANSH KUMAR(2301EE48): Main Control &amp; RFID System Lead</a:t>
            </a:r>
          </a:p>
          <a:p>
            <a:r>
              <a:rPr lang="en-IN" sz="3200" dirty="0"/>
              <a:t>Develops main Arduino code, RFID authentication, and inter-Arduino communication.</a:t>
            </a:r>
          </a:p>
          <a:p>
            <a:pPr algn="ctr"/>
            <a:endPar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1308556"/>
          </a:xfrm>
          <a:prstGeom prst="rect">
            <a:avLst/>
          </a:prstGeom>
        </p:spPr>
      </p:pic>
      <p:pic>
        <p:nvPicPr>
          <p:cNvPr id="3" name="Picture 2">
            <a:extLst>
              <a:ext uri="{FF2B5EF4-FFF2-40B4-BE49-F238E27FC236}">
                <a16:creationId xmlns:a16="http://schemas.microsoft.com/office/drawing/2014/main" id="{ED74F9F1-AE1F-1CA2-654F-DF0842847416}"/>
              </a:ext>
            </a:extLst>
          </p:cNvPr>
          <p:cNvPicPr>
            <a:picLocks noChangeAspect="1"/>
          </p:cNvPicPr>
          <p:nvPr/>
        </p:nvPicPr>
        <p:blipFill>
          <a:blip r:embed="rId3"/>
          <a:stretch>
            <a:fillRect/>
          </a:stretch>
        </p:blipFill>
        <p:spPr>
          <a:xfrm>
            <a:off x="10433050" y="3216275"/>
            <a:ext cx="8775211" cy="64572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706" y="1146561"/>
            <a:ext cx="20088860" cy="832485"/>
            <a:chOff x="15706" y="1146561"/>
            <a:chExt cx="20088860" cy="832485"/>
          </a:xfrm>
        </p:grpSpPr>
        <p:pic>
          <p:nvPicPr>
            <p:cNvPr id="3" name="object 3"/>
            <p:cNvPicPr/>
            <p:nvPr/>
          </p:nvPicPr>
          <p:blipFill>
            <a:blip r:embed="rId2" cstate="print"/>
            <a:stretch>
              <a:fillRect/>
            </a:stretch>
          </p:blipFill>
          <p:spPr>
            <a:xfrm>
              <a:off x="15706" y="1146561"/>
              <a:ext cx="20088393" cy="832435"/>
            </a:xfrm>
            <a:prstGeom prst="rect">
              <a:avLst/>
            </a:prstGeom>
          </p:spPr>
        </p:pic>
        <p:pic>
          <p:nvPicPr>
            <p:cNvPr id="4" name="object 4"/>
            <p:cNvPicPr/>
            <p:nvPr/>
          </p:nvPicPr>
          <p:blipFill>
            <a:blip r:embed="rId3" cstate="print"/>
            <a:stretch>
              <a:fillRect/>
            </a:stretch>
          </p:blipFill>
          <p:spPr>
            <a:xfrm>
              <a:off x="15706" y="1146561"/>
              <a:ext cx="20088393" cy="832435"/>
            </a:xfrm>
            <a:prstGeom prst="rect">
              <a:avLst/>
            </a:prstGeom>
          </p:spPr>
        </p:pic>
      </p:grpSp>
      <p:sp>
        <p:nvSpPr>
          <p:cNvPr id="26" name="TextBox 25">
            <a:extLst>
              <a:ext uri="{FF2B5EF4-FFF2-40B4-BE49-F238E27FC236}">
                <a16:creationId xmlns:a16="http://schemas.microsoft.com/office/drawing/2014/main" id="{43942B87-6AB8-A0AE-CEBB-71D11FD772B0}"/>
              </a:ext>
            </a:extLst>
          </p:cNvPr>
          <p:cNvSpPr txBox="1"/>
          <p:nvPr/>
        </p:nvSpPr>
        <p:spPr>
          <a:xfrm>
            <a:off x="15706" y="2301875"/>
            <a:ext cx="10417344" cy="7048083"/>
          </a:xfrm>
          <a:prstGeom prst="rect">
            <a:avLst/>
          </a:prstGeom>
          <a:noFill/>
        </p:spPr>
        <p:txBody>
          <a:bodyPr wrap="square" rtlCol="0">
            <a:spAutoFit/>
          </a:bodyPr>
          <a:lstStyle/>
          <a:p>
            <a:pPr marL="571500" indent="-571500">
              <a:buFont typeface="Arial" panose="020B0604020202020204" pitchFamily="34" charset="0"/>
              <a:buChar char="•"/>
            </a:pPr>
            <a:r>
              <a:rPr lang="en-US" sz="3600" dirty="0"/>
              <a:t>Demonstrate functional Inductive Power Transfer (IPT) between a transmitter and a receiver coil.</a:t>
            </a:r>
          </a:p>
          <a:p>
            <a:pPr marL="571500" indent="-571500">
              <a:buFont typeface="Arial" panose="020B0604020202020204" pitchFamily="34" charset="0"/>
              <a:buChar char="•"/>
            </a:pPr>
            <a:r>
              <a:rPr lang="en-US" sz="3600" dirty="0"/>
              <a:t>Design an automated alignment system using IR sensors and a servo motor to maximize power transfer efficiency.</a:t>
            </a:r>
          </a:p>
          <a:p>
            <a:pPr marL="571500" indent="-571500">
              <a:buFont typeface="Arial" panose="020B0604020202020204" pitchFamily="34" charset="0"/>
              <a:buChar char="•"/>
            </a:pPr>
            <a:r>
              <a:rPr lang="en-US" sz="3600" dirty="0"/>
              <a:t>Implement an RFID system for secure, contactless user authentication before enabling a charging session.</a:t>
            </a:r>
          </a:p>
          <a:p>
            <a:pPr marL="571500" indent="-571500">
              <a:buFont typeface="Arial" panose="020B0604020202020204" pitchFamily="34" charset="0"/>
              <a:buChar char="•"/>
            </a:pPr>
            <a:r>
              <a:rPr lang="en-US" sz="3600" dirty="0"/>
              <a:t>Integrate all subsystems using two Arduino Nano boards for control logic and communication.</a:t>
            </a:r>
          </a:p>
          <a:p>
            <a:endParaRPr lang="en-IN" sz="2000" dirty="0"/>
          </a:p>
        </p:txBody>
      </p:sp>
      <p:pic>
        <p:nvPicPr>
          <p:cNvPr id="7" name="Picture 6">
            <a:extLst>
              <a:ext uri="{FF2B5EF4-FFF2-40B4-BE49-F238E27FC236}">
                <a16:creationId xmlns:a16="http://schemas.microsoft.com/office/drawing/2014/main" id="{1701EAE2-196A-EDBD-7300-0C3C83916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049" y="2267873"/>
            <a:ext cx="8263601" cy="8263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025568" y="0"/>
            <a:ext cx="78531" cy="78531"/>
          </a:xfrm>
          <a:prstGeom prst="rect">
            <a:avLst/>
          </a:prstGeom>
        </p:spPr>
      </p:pic>
      <p:sp>
        <p:nvSpPr>
          <p:cNvPr id="37" name="Rectangle 2">
            <a:extLst>
              <a:ext uri="{FF2B5EF4-FFF2-40B4-BE49-F238E27FC236}">
                <a16:creationId xmlns:a16="http://schemas.microsoft.com/office/drawing/2014/main" id="{723CECB3-42E4-7AEF-BDAE-0E2E2977BB76}"/>
              </a:ext>
            </a:extLst>
          </p:cNvPr>
          <p:cNvSpPr>
            <a:spLocks noChangeArrowheads="1"/>
          </p:cNvSpPr>
          <p:nvPr/>
        </p:nvSpPr>
        <p:spPr bwMode="auto">
          <a:xfrm>
            <a:off x="-28517" y="396875"/>
            <a:ext cx="19774269" cy="1024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n-US" altLang="en-US" sz="4400" b="1" dirty="0">
                <a:solidFill>
                  <a:schemeClr val="tx1"/>
                </a:solidFill>
                <a:latin typeface="Arial" panose="020B0604020202020204" pitchFamily="34" charset="0"/>
              </a:rPr>
              <a:t>COMPONENTS USED:</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4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4400" b="1"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4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4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4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en-US" altLang="en-US" sz="4400" b="1" dirty="0">
                <a:solidFill>
                  <a:schemeClr val="tx1"/>
                </a:solidFill>
                <a:latin typeface="Arial" panose="020B0604020202020204" pitchFamily="34" charset="0"/>
              </a:rPr>
              <a:t> </a:t>
            </a:r>
            <a:r>
              <a:rPr lang="en-US" altLang="en-US" sz="3200" dirty="0">
                <a:solidFill>
                  <a:schemeClr val="tx1"/>
                </a:solidFill>
                <a:latin typeface="Arial" panose="020B0604020202020204" pitchFamily="34" charset="0"/>
              </a:rPr>
              <a:t>2 X IR SENSORS                           SERVO MOTOR                    </a:t>
            </a:r>
            <a:r>
              <a:rPr lang="en-US" altLang="en-US" sz="2800" dirty="0">
                <a:solidFill>
                  <a:schemeClr val="tx1"/>
                </a:solidFill>
                <a:latin typeface="Arial" panose="020B0604020202020204" pitchFamily="34" charset="0"/>
              </a:rPr>
              <a:t>2 X ARDUINO NANO               TRANSMITTING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                                                                                                           </a:t>
            </a:r>
            <a:r>
              <a:rPr kumimoji="0" lang="en-US" altLang="en-US" sz="2800" i="0" u="none" strike="noStrike" cap="none" normalizeH="0" baseline="0" dirty="0">
                <a:ln>
                  <a:noFill/>
                </a:ln>
                <a:solidFill>
                  <a:schemeClr val="tx1"/>
                </a:solidFill>
                <a:effectLst/>
                <a:latin typeface="Arial" panose="020B0604020202020204" pitchFamily="34" charset="0"/>
              </a:rPr>
              <a:t>COIL (XKT-412)</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4400" b="1"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4400" b="1"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4400" b="1"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4400" b="1"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4400" b="1"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44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4400" b="1" i="0" u="none" strike="noStrike" cap="none" normalizeH="0" baseline="0" dirty="0">
                <a:ln>
                  <a:noFill/>
                </a:ln>
                <a:solidFill>
                  <a:schemeClr val="tx1"/>
                </a:solidFill>
                <a:effectLst/>
                <a:latin typeface="Arial" panose="020B0604020202020204" pitchFamily="34" charset="0"/>
              </a:rPr>
              <a:t>    </a:t>
            </a:r>
            <a:r>
              <a:rPr kumimoji="0" lang="en-US" altLang="en-US" sz="3200" i="0" u="none" strike="noStrike" cap="none" normalizeH="0" baseline="0" dirty="0">
                <a:ln>
                  <a:noFill/>
                </a:ln>
                <a:solidFill>
                  <a:schemeClr val="tx1"/>
                </a:solidFill>
                <a:effectLst/>
                <a:latin typeface="Arial" panose="020B0604020202020204" pitchFamily="34" charset="0"/>
              </a:rPr>
              <a:t>RELAY MODULE                            RECEIVING COIL (XKT-412)                                      RFID READER</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pic>
        <p:nvPicPr>
          <p:cNvPr id="4" name="Picture 3" descr="A blue circuit board with a wave of signal&#10;&#10;AI-generated content may be incorrect.">
            <a:extLst>
              <a:ext uri="{FF2B5EF4-FFF2-40B4-BE49-F238E27FC236}">
                <a16:creationId xmlns:a16="http://schemas.microsoft.com/office/drawing/2014/main" id="{247C5CDE-63B1-4737-B29E-C26C7D6C9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32561" y="6167845"/>
            <a:ext cx="4724400" cy="3731538"/>
          </a:xfrm>
          <a:prstGeom prst="rect">
            <a:avLst/>
          </a:prstGeom>
        </p:spPr>
      </p:pic>
      <p:pic>
        <p:nvPicPr>
          <p:cNvPr id="6" name="Picture 5" descr="A small blue electronic device&#10;&#10;AI-generated content may be incorrect.">
            <a:extLst>
              <a:ext uri="{FF2B5EF4-FFF2-40B4-BE49-F238E27FC236}">
                <a16:creationId xmlns:a16="http://schemas.microsoft.com/office/drawing/2014/main" id="{26E057FE-601E-067B-83C1-40151E6BA5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450" y="6295416"/>
            <a:ext cx="4229835" cy="3476396"/>
          </a:xfrm>
          <a:prstGeom prst="rect">
            <a:avLst/>
          </a:prstGeom>
        </p:spPr>
      </p:pic>
      <p:pic>
        <p:nvPicPr>
          <p:cNvPr id="8" name="Picture 7" descr="A pair of blue circuit boards&#10;&#10;AI-generated content may be incorrect.">
            <a:extLst>
              <a:ext uri="{FF2B5EF4-FFF2-40B4-BE49-F238E27FC236}">
                <a16:creationId xmlns:a16="http://schemas.microsoft.com/office/drawing/2014/main" id="{5A751B3E-E9AB-2C04-7F35-B658630AFD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80850" y="1378101"/>
            <a:ext cx="3398354" cy="2764660"/>
          </a:xfrm>
          <a:prstGeom prst="rect">
            <a:avLst/>
          </a:prstGeom>
        </p:spPr>
      </p:pic>
      <p:pic>
        <p:nvPicPr>
          <p:cNvPr id="10" name="Picture 9" descr="A blue circuit boards with a black light&#10;&#10;AI-generated content may be incorrect.">
            <a:extLst>
              <a:ext uri="{FF2B5EF4-FFF2-40B4-BE49-F238E27FC236}">
                <a16:creationId xmlns:a16="http://schemas.microsoft.com/office/drawing/2014/main" id="{7E04DCCE-C9C1-8BB5-F47D-220BE40E5A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850" y="1378101"/>
            <a:ext cx="3288814" cy="2764660"/>
          </a:xfrm>
          <a:prstGeom prst="rect">
            <a:avLst/>
          </a:prstGeom>
        </p:spPr>
      </p:pic>
      <p:pic>
        <p:nvPicPr>
          <p:cNvPr id="12" name="Picture 11" descr="A small circuit board with wires attached to a circle&#10;&#10;AI-generated content may be incorrect.">
            <a:extLst>
              <a:ext uri="{FF2B5EF4-FFF2-40B4-BE49-F238E27FC236}">
                <a16:creationId xmlns:a16="http://schemas.microsoft.com/office/drawing/2014/main" id="{8B1EC47C-6744-D16A-0857-5080B39147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81233" y="1117467"/>
            <a:ext cx="2940314" cy="3310116"/>
          </a:xfrm>
          <a:prstGeom prst="rect">
            <a:avLst/>
          </a:prstGeom>
        </p:spPr>
      </p:pic>
      <p:pic>
        <p:nvPicPr>
          <p:cNvPr id="14" name="Picture 13" descr="A close up of a toy&#10;&#10;AI-generated content may be incorrect.">
            <a:extLst>
              <a:ext uri="{FF2B5EF4-FFF2-40B4-BE49-F238E27FC236}">
                <a16:creationId xmlns:a16="http://schemas.microsoft.com/office/drawing/2014/main" id="{867C9FE3-BABB-86F0-F254-56E07CF041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1670" y="6295416"/>
            <a:ext cx="4402350" cy="3301763"/>
          </a:xfrm>
          <a:prstGeom prst="rect">
            <a:avLst/>
          </a:prstGeom>
        </p:spPr>
      </p:pic>
      <p:pic>
        <p:nvPicPr>
          <p:cNvPr id="16" name="Picture 15" descr="A small blue device with wires&#10;&#10;AI-generated content may be incorrect.">
            <a:extLst>
              <a:ext uri="{FF2B5EF4-FFF2-40B4-BE49-F238E27FC236}">
                <a16:creationId xmlns:a16="http://schemas.microsoft.com/office/drawing/2014/main" id="{8C870F18-72DB-A8B5-D724-6057FA615A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0607" y="1402289"/>
            <a:ext cx="3516527" cy="2740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4F93-A602-57D3-AC2E-3C2A8C8C7190}"/>
              </a:ext>
            </a:extLst>
          </p:cNvPr>
          <p:cNvSpPr>
            <a:spLocks noGrp="1"/>
          </p:cNvSpPr>
          <p:nvPr>
            <p:ph type="ctrTitle"/>
          </p:nvPr>
        </p:nvSpPr>
        <p:spPr>
          <a:xfrm>
            <a:off x="679450" y="0"/>
            <a:ext cx="17088486" cy="1031051"/>
          </a:xfrm>
        </p:spPr>
        <p:txBody>
          <a:bodyPr/>
          <a:lstStyle/>
          <a:p>
            <a:r>
              <a:rPr lang="en-IN" b="1" dirty="0">
                <a:solidFill>
                  <a:schemeClr val="accent2"/>
                </a:solidFill>
              </a:rPr>
              <a:t>Complete System Architecture:</a:t>
            </a:r>
          </a:p>
        </p:txBody>
      </p:sp>
      <p:sp>
        <p:nvSpPr>
          <p:cNvPr id="4" name="Rectangle 1">
            <a:extLst>
              <a:ext uri="{FF2B5EF4-FFF2-40B4-BE49-F238E27FC236}">
                <a16:creationId xmlns:a16="http://schemas.microsoft.com/office/drawing/2014/main" id="{FA58867B-5F0A-B3AA-68B2-72511AA38E90}"/>
              </a:ext>
            </a:extLst>
          </p:cNvPr>
          <p:cNvSpPr>
            <a:spLocks noGrp="1" noChangeArrowheads="1"/>
          </p:cNvSpPr>
          <p:nvPr>
            <p:ph type="subTitle" idx="4"/>
          </p:nvPr>
        </p:nvSpPr>
        <p:spPr bwMode="auto">
          <a:xfrm>
            <a:off x="222250" y="1663546"/>
            <a:ext cx="18821399" cy="7925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3200" b="1" dirty="0">
                <a:solidFill>
                  <a:schemeClr val="tx2">
                    <a:lumMod val="75000"/>
                  </a:schemeClr>
                </a:solidFill>
              </a:rPr>
              <a:t>  Arduino Nano (Controller):</a:t>
            </a:r>
            <a:r>
              <a:rPr lang="en-US" sz="3200" dirty="0">
                <a:solidFill>
                  <a:schemeClr val="tx2">
                    <a:lumMod val="75000"/>
                  </a:schemeClr>
                </a:solidFill>
              </a:rPr>
              <a:t> This is the brain of the station. It manages everything.</a:t>
            </a:r>
          </a:p>
          <a:p>
            <a:pPr marL="457200" indent="-457200">
              <a:buFont typeface="Arial" panose="020B0604020202020204" pitchFamily="34" charset="0"/>
              <a:buChar char="•"/>
            </a:pPr>
            <a:r>
              <a:rPr lang="en-US" sz="3200" b="1" dirty="0">
                <a:solidFill>
                  <a:schemeClr val="tx2">
                    <a:lumMod val="75000"/>
                  </a:schemeClr>
                </a:solidFill>
              </a:rPr>
              <a:t>  IR Sensors (Parking Detectors):</a:t>
            </a:r>
            <a:r>
              <a:rPr lang="en-US" sz="3200" dirty="0">
                <a:solidFill>
                  <a:schemeClr val="tx2">
                    <a:lumMod val="75000"/>
                  </a:schemeClr>
                </a:solidFill>
              </a:rPr>
              <a:t> These act like eyes, telling the Arduino if an EV is correctly parked over the charging spot. If the EV isn't in the right place, the system won't activate.</a:t>
            </a:r>
          </a:p>
          <a:p>
            <a:pPr marL="457200" indent="-457200">
              <a:buFont typeface="Arial" panose="020B0604020202020204" pitchFamily="34" charset="0"/>
              <a:buChar char="•"/>
            </a:pPr>
            <a:r>
              <a:rPr lang="en-US" sz="3200" b="1" dirty="0">
                <a:solidFill>
                  <a:schemeClr val="tx2">
                    <a:lumMod val="75000"/>
                  </a:schemeClr>
                </a:solidFill>
              </a:rPr>
              <a:t>Servo Motor (Alignment Assistant - Optional</a:t>
            </a:r>
            <a:r>
              <a:rPr lang="en-US" sz="3200" dirty="0">
                <a:solidFill>
                  <a:schemeClr val="tx2">
                    <a:lumMod val="75000"/>
                  </a:schemeClr>
                </a:solidFill>
              </a:rPr>
              <a:t>):Its main function is to allow the vehicles through the gate through the IR sensor detection(open and close of gate).</a:t>
            </a:r>
          </a:p>
          <a:p>
            <a:pPr marL="457200" indent="-457200">
              <a:buFont typeface="Arial" panose="020B0604020202020204" pitchFamily="34" charset="0"/>
              <a:buChar char="•"/>
            </a:pPr>
            <a:r>
              <a:rPr lang="en-US" sz="3200" b="1" dirty="0">
                <a:solidFill>
                  <a:schemeClr val="tx2">
                    <a:lumMod val="75000"/>
                  </a:schemeClr>
                </a:solidFill>
              </a:rPr>
              <a:t>Arduino Nano (In-Car Controller):</a:t>
            </a:r>
            <a:r>
              <a:rPr lang="en-US" sz="3200" dirty="0">
                <a:solidFill>
                  <a:schemeClr val="tx2">
                    <a:lumMod val="75000"/>
                  </a:schemeClr>
                </a:solidFill>
              </a:rPr>
              <a:t> This small computer inside the car manages how the power is received and delivered to the car's battery.</a:t>
            </a:r>
          </a:p>
          <a:p>
            <a:pPr marL="457200" indent="-457200">
              <a:buFont typeface="Arial" panose="020B0604020202020204" pitchFamily="34" charset="0"/>
              <a:buChar char="•"/>
            </a:pPr>
            <a:r>
              <a:rPr lang="en-US" sz="3200" b="1" dirty="0">
                <a:solidFill>
                  <a:schemeClr val="tx2">
                    <a:lumMod val="75000"/>
                  </a:schemeClr>
                </a:solidFill>
              </a:rPr>
              <a:t>RFID Reader (Car Identifier - Optional but useful):</a:t>
            </a:r>
            <a:r>
              <a:rPr lang="en-US" sz="3200" dirty="0">
                <a:solidFill>
                  <a:schemeClr val="tx2">
                    <a:lumMod val="75000"/>
                  </a:schemeClr>
                </a:solidFill>
              </a:rPr>
              <a:t> This can identify the specific EV or user. For example, it could check if the car is authorized to charge or track charging sessions.</a:t>
            </a:r>
          </a:p>
          <a:p>
            <a:pPr marL="457200" indent="-457200">
              <a:buFont typeface="Arial" panose="020B0604020202020204" pitchFamily="34" charset="0"/>
              <a:buChar char="•"/>
            </a:pPr>
            <a:r>
              <a:rPr lang="en-US" sz="3200" b="1" dirty="0">
                <a:solidFill>
                  <a:schemeClr val="tx2">
                    <a:lumMod val="75000"/>
                  </a:schemeClr>
                </a:solidFill>
              </a:rPr>
              <a:t>Relay Module (Power Switch):</a:t>
            </a:r>
            <a:r>
              <a:rPr lang="en-US" sz="3200" dirty="0">
                <a:solidFill>
                  <a:schemeClr val="tx2">
                    <a:lumMod val="75000"/>
                  </a:schemeClr>
                </a:solidFill>
              </a:rPr>
              <a:t> When an EV is correctly parked, the Arduino tells the Relay Module to turn on the power to the charging system. It's like a big on/off switch for the wireless charging.</a:t>
            </a:r>
          </a:p>
          <a:p>
            <a:pPr marL="457200" indent="-457200">
              <a:buFont typeface="Arial" panose="020B0604020202020204" pitchFamily="34" charset="0"/>
              <a:buChar char="•"/>
            </a:pPr>
            <a:r>
              <a:rPr lang="en-US" sz="3200" b="1" dirty="0">
                <a:solidFill>
                  <a:schemeClr val="tx2">
                    <a:lumMod val="75000"/>
                  </a:schemeClr>
                </a:solidFill>
              </a:rPr>
              <a:t>Transmitting Coil (Power Broadcaster):</a:t>
            </a:r>
            <a:r>
              <a:rPr lang="en-US" sz="3200" dirty="0">
                <a:solidFill>
                  <a:schemeClr val="tx2">
                    <a:lumMod val="75000"/>
                  </a:schemeClr>
                </a:solidFill>
              </a:rPr>
              <a:t> Once the Relay Module turns on, this coil sends out the electrical energy wirelessly. Think of it like a Wi-Fi router, but for power instead of internet.</a:t>
            </a:r>
          </a:p>
          <a:p>
            <a:pPr marL="457200" indent="-457200">
              <a:buFont typeface="Arial" panose="020B0604020202020204" pitchFamily="34" charset="0"/>
              <a:buChar char="•"/>
            </a:pPr>
            <a:r>
              <a:rPr lang="en-US" sz="3200" b="1" dirty="0">
                <a:solidFill>
                  <a:schemeClr val="tx2">
                    <a:lumMod val="75000"/>
                  </a:schemeClr>
                </a:solidFill>
              </a:rPr>
              <a:t>Receiving Coil (Power Catcher):</a:t>
            </a:r>
            <a:r>
              <a:rPr lang="en-US" sz="3200" dirty="0">
                <a:solidFill>
                  <a:schemeClr val="tx2">
                    <a:lumMod val="75000"/>
                  </a:schemeClr>
                </a:solidFill>
              </a:rPr>
              <a:t> This coil is in the EV. When it's over the Transmitting Coil at the station, it catches the wireless energy being sent.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2">
                  <a:lumMod val="75000"/>
                </a:schemeClr>
              </a:solidFill>
              <a:effectLst/>
              <a:latin typeface="Arial" panose="020B0604020202020204" pitchFamily="34" charset="0"/>
            </a:endParaRPr>
          </a:p>
        </p:txBody>
      </p:sp>
    </p:spTree>
    <p:extLst>
      <p:ext uri="{BB962C8B-B14F-4D97-AF65-F5344CB8AC3E}">
        <p14:creationId xmlns:p14="http://schemas.microsoft.com/office/powerpoint/2010/main" val="399543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630209"/>
            <a:ext cx="20088393" cy="5889873"/>
          </a:xfrm>
          <a:prstGeom prst="rect">
            <a:avLst/>
          </a:prstGeom>
        </p:spPr>
      </p:pic>
      <p:grpSp>
        <p:nvGrpSpPr>
          <p:cNvPr id="3" name="object 3"/>
          <p:cNvGrpSpPr/>
          <p:nvPr/>
        </p:nvGrpSpPr>
        <p:grpSpPr>
          <a:xfrm>
            <a:off x="15706" y="1146561"/>
            <a:ext cx="20088860" cy="832485"/>
            <a:chOff x="15706" y="1146561"/>
            <a:chExt cx="20088860" cy="832485"/>
          </a:xfrm>
        </p:grpSpPr>
        <p:pic>
          <p:nvPicPr>
            <p:cNvPr id="4" name="object 4"/>
            <p:cNvPicPr/>
            <p:nvPr/>
          </p:nvPicPr>
          <p:blipFill>
            <a:blip r:embed="rId3" cstate="print"/>
            <a:stretch>
              <a:fillRect/>
            </a:stretch>
          </p:blipFill>
          <p:spPr>
            <a:xfrm>
              <a:off x="15706" y="1146561"/>
              <a:ext cx="20088393" cy="832435"/>
            </a:xfrm>
            <a:prstGeom prst="rect">
              <a:avLst/>
            </a:prstGeom>
          </p:spPr>
        </p:pic>
        <p:pic>
          <p:nvPicPr>
            <p:cNvPr id="5" name="object 5"/>
            <p:cNvPicPr/>
            <p:nvPr/>
          </p:nvPicPr>
          <p:blipFill>
            <a:blip r:embed="rId4" cstate="print"/>
            <a:stretch>
              <a:fillRect/>
            </a:stretch>
          </p:blipFill>
          <p:spPr>
            <a:xfrm>
              <a:off x="15706" y="1146561"/>
              <a:ext cx="20088393" cy="832435"/>
            </a:xfrm>
            <a:prstGeom prst="rect">
              <a:avLst/>
            </a:prstGeom>
          </p:spPr>
        </p:pic>
      </p:grpSp>
      <p:sp>
        <p:nvSpPr>
          <p:cNvPr id="6" name="object 6"/>
          <p:cNvSpPr/>
          <p:nvPr/>
        </p:nvSpPr>
        <p:spPr>
          <a:xfrm>
            <a:off x="0" y="8475674"/>
            <a:ext cx="20080605" cy="322580"/>
          </a:xfrm>
          <a:custGeom>
            <a:avLst/>
            <a:gdLst/>
            <a:ahLst/>
            <a:cxnLst/>
            <a:rect l="l" t="t" r="r" b="b"/>
            <a:pathLst>
              <a:path w="20080605" h="322579">
                <a:moveTo>
                  <a:pt x="20080541" y="321979"/>
                </a:moveTo>
                <a:lnTo>
                  <a:pt x="0" y="321979"/>
                </a:lnTo>
                <a:lnTo>
                  <a:pt x="0" y="0"/>
                </a:lnTo>
                <a:lnTo>
                  <a:pt x="20080541" y="0"/>
                </a:lnTo>
                <a:lnTo>
                  <a:pt x="20080541" y="321979"/>
                </a:lnTo>
                <a:close/>
              </a:path>
            </a:pathLst>
          </a:custGeom>
          <a:solidFill>
            <a:srgbClr val="1F2634"/>
          </a:solidFill>
        </p:spPr>
        <p:txBody>
          <a:bodyPr wrap="square" lIns="0" tIns="0" rIns="0" bIns="0" rtlCol="0"/>
          <a:lstStyle/>
          <a:p>
            <a:endParaRPr/>
          </a:p>
        </p:txBody>
      </p:sp>
      <p:sp>
        <p:nvSpPr>
          <p:cNvPr id="7" name="object 7"/>
          <p:cNvSpPr/>
          <p:nvPr/>
        </p:nvSpPr>
        <p:spPr>
          <a:xfrm>
            <a:off x="-1" y="8772564"/>
            <a:ext cx="20080605" cy="716569"/>
          </a:xfrm>
          <a:custGeom>
            <a:avLst/>
            <a:gdLst/>
            <a:ahLst/>
            <a:cxnLst/>
            <a:rect l="l" t="t" r="r" b="b"/>
            <a:pathLst>
              <a:path w="20080605" h="322579">
                <a:moveTo>
                  <a:pt x="20080541" y="321979"/>
                </a:moveTo>
                <a:lnTo>
                  <a:pt x="0" y="321979"/>
                </a:lnTo>
                <a:lnTo>
                  <a:pt x="0" y="0"/>
                </a:lnTo>
                <a:lnTo>
                  <a:pt x="20080541" y="0"/>
                </a:lnTo>
                <a:lnTo>
                  <a:pt x="20080541" y="321979"/>
                </a:lnTo>
                <a:close/>
              </a:path>
            </a:pathLst>
          </a:custGeom>
          <a:solidFill>
            <a:srgbClr val="212634"/>
          </a:solidFill>
        </p:spPr>
        <p:txBody>
          <a:bodyPr wrap="square" lIns="0" tIns="0" rIns="0" bIns="0" rtlCol="0"/>
          <a:lstStyle/>
          <a:p>
            <a:endParaRPr/>
          </a:p>
        </p:txBody>
      </p:sp>
      <p:sp>
        <p:nvSpPr>
          <p:cNvPr id="8" name="object 8"/>
          <p:cNvSpPr txBox="1"/>
          <p:nvPr/>
        </p:nvSpPr>
        <p:spPr>
          <a:xfrm>
            <a:off x="984250" y="8335692"/>
            <a:ext cx="7990840" cy="1013460"/>
          </a:xfrm>
          <a:prstGeom prst="rect">
            <a:avLst/>
          </a:prstGeom>
        </p:spPr>
        <p:txBody>
          <a:bodyPr vert="horz" wrap="square" lIns="0" tIns="104775" rIns="0" bIns="0" rtlCol="0">
            <a:spAutoFit/>
          </a:bodyPr>
          <a:lstStyle/>
          <a:p>
            <a:pPr marL="12700">
              <a:lnSpc>
                <a:spcPct val="100000"/>
              </a:lnSpc>
              <a:spcBef>
                <a:spcPts val="825"/>
              </a:spcBef>
            </a:pPr>
            <a:r>
              <a:rPr sz="2550" spc="-105" dirty="0">
                <a:solidFill>
                  <a:srgbClr val="FFFFFF"/>
                </a:solidFill>
                <a:latin typeface="Arial MT"/>
                <a:cs typeface="Arial MT"/>
              </a:rPr>
              <a:t>3.</a:t>
            </a:r>
            <a:r>
              <a:rPr sz="2550" spc="-180" dirty="0">
                <a:solidFill>
                  <a:srgbClr val="FFFFFF"/>
                </a:solidFill>
                <a:latin typeface="Arial MT"/>
                <a:cs typeface="Arial MT"/>
              </a:rPr>
              <a:t> </a:t>
            </a:r>
            <a:r>
              <a:rPr sz="2550" spc="-160" dirty="0">
                <a:solidFill>
                  <a:srgbClr val="EBEBEB"/>
                </a:solidFill>
                <a:latin typeface="Arial MT"/>
                <a:cs typeface="Arial MT"/>
              </a:rPr>
              <a:t>A</a:t>
            </a:r>
            <a:r>
              <a:rPr sz="2550" spc="-70" dirty="0">
                <a:solidFill>
                  <a:srgbClr val="EBEBEB"/>
                </a:solidFill>
                <a:latin typeface="Arial MT"/>
                <a:cs typeface="Arial MT"/>
              </a:rPr>
              <a:t> </a:t>
            </a:r>
            <a:r>
              <a:rPr sz="2550" spc="-100" dirty="0">
                <a:solidFill>
                  <a:srgbClr val="F0F0F0"/>
                </a:solidFill>
                <a:latin typeface="Arial MT"/>
                <a:cs typeface="Arial MT"/>
              </a:rPr>
              <a:t>servo</a:t>
            </a:r>
            <a:r>
              <a:rPr sz="2550" spc="-105" dirty="0">
                <a:solidFill>
                  <a:srgbClr val="F0F0F0"/>
                </a:solidFill>
                <a:latin typeface="Arial MT"/>
                <a:cs typeface="Arial MT"/>
              </a:rPr>
              <a:t> </a:t>
            </a:r>
            <a:r>
              <a:rPr sz="2550" dirty="0">
                <a:solidFill>
                  <a:srgbClr val="F0F0F0"/>
                </a:solidFill>
                <a:latin typeface="Arial MT"/>
                <a:cs typeface="Arial MT"/>
              </a:rPr>
              <a:t>motor</a:t>
            </a:r>
            <a:r>
              <a:rPr sz="2550" spc="-180" dirty="0">
                <a:solidFill>
                  <a:srgbClr val="F0F0F0"/>
                </a:solidFill>
                <a:latin typeface="Arial MT"/>
                <a:cs typeface="Arial MT"/>
              </a:rPr>
              <a:t> </a:t>
            </a:r>
            <a:r>
              <a:rPr sz="2550" spc="-70" dirty="0">
                <a:solidFill>
                  <a:srgbClr val="FFFFFF"/>
                </a:solidFill>
                <a:latin typeface="Arial MT"/>
                <a:cs typeface="Arial MT"/>
              </a:rPr>
              <a:t>adjusts</a:t>
            </a:r>
            <a:r>
              <a:rPr sz="2550" spc="-10" dirty="0">
                <a:solidFill>
                  <a:srgbClr val="FFFFFF"/>
                </a:solidFill>
                <a:latin typeface="Arial MT"/>
                <a:cs typeface="Arial MT"/>
              </a:rPr>
              <a:t> </a:t>
            </a:r>
            <a:r>
              <a:rPr sz="2550" spc="-70" dirty="0">
                <a:solidFill>
                  <a:srgbClr val="EFEFEF"/>
                </a:solidFill>
                <a:latin typeface="Arial MT"/>
                <a:cs typeface="Arial MT"/>
              </a:rPr>
              <a:t>the</a:t>
            </a:r>
            <a:r>
              <a:rPr sz="2550" spc="-175" dirty="0">
                <a:solidFill>
                  <a:srgbClr val="EFEFEF"/>
                </a:solidFill>
                <a:latin typeface="Arial MT"/>
                <a:cs typeface="Arial MT"/>
              </a:rPr>
              <a:t> </a:t>
            </a:r>
            <a:r>
              <a:rPr sz="2550" spc="-40" dirty="0">
                <a:solidFill>
                  <a:srgbClr val="F2F2F2"/>
                </a:solidFill>
                <a:latin typeface="Arial MT"/>
                <a:cs typeface="Arial MT"/>
              </a:rPr>
              <a:t>coil's</a:t>
            </a:r>
            <a:r>
              <a:rPr sz="2550" spc="-45" dirty="0">
                <a:solidFill>
                  <a:srgbClr val="F2F2F2"/>
                </a:solidFill>
                <a:latin typeface="Arial MT"/>
                <a:cs typeface="Arial MT"/>
              </a:rPr>
              <a:t> </a:t>
            </a:r>
            <a:r>
              <a:rPr sz="2550" spc="-30" dirty="0">
                <a:solidFill>
                  <a:srgbClr val="F6F6F6"/>
                </a:solidFill>
                <a:latin typeface="Arial MT"/>
                <a:cs typeface="Arial MT"/>
              </a:rPr>
              <a:t>position</a:t>
            </a:r>
            <a:r>
              <a:rPr sz="2550" spc="-135" dirty="0">
                <a:solidFill>
                  <a:srgbClr val="F6F6F6"/>
                </a:solidFill>
                <a:latin typeface="Arial MT"/>
                <a:cs typeface="Arial MT"/>
              </a:rPr>
              <a:t> </a:t>
            </a:r>
            <a:r>
              <a:rPr sz="2550" dirty="0">
                <a:solidFill>
                  <a:srgbClr val="F2F2F2"/>
                </a:solidFill>
                <a:latin typeface="Arial MT"/>
                <a:cs typeface="Arial MT"/>
              </a:rPr>
              <a:t>until</a:t>
            </a:r>
            <a:r>
              <a:rPr sz="2550" spc="-125" dirty="0">
                <a:solidFill>
                  <a:srgbClr val="F2F2F2"/>
                </a:solidFill>
                <a:latin typeface="Arial MT"/>
                <a:cs typeface="Arial MT"/>
              </a:rPr>
              <a:t> </a:t>
            </a:r>
            <a:r>
              <a:rPr sz="2550" spc="-40" dirty="0">
                <a:solidFill>
                  <a:srgbClr val="E9E9E9"/>
                </a:solidFill>
                <a:latin typeface="Arial MT"/>
                <a:cs typeface="Arial MT"/>
              </a:rPr>
              <a:t>this</a:t>
            </a:r>
            <a:r>
              <a:rPr sz="2550" spc="-60" dirty="0">
                <a:solidFill>
                  <a:srgbClr val="E9E9E9"/>
                </a:solidFill>
                <a:latin typeface="Arial MT"/>
                <a:cs typeface="Arial MT"/>
              </a:rPr>
              <a:t> </a:t>
            </a:r>
            <a:r>
              <a:rPr sz="2550" dirty="0">
                <a:solidFill>
                  <a:srgbClr val="F0F0F0"/>
                </a:solidFill>
                <a:latin typeface="Arial MT"/>
                <a:cs typeface="Arial MT"/>
              </a:rPr>
              <a:t>error</a:t>
            </a:r>
            <a:r>
              <a:rPr sz="2550" spc="-65" dirty="0">
                <a:solidFill>
                  <a:srgbClr val="F0F0F0"/>
                </a:solidFill>
                <a:latin typeface="Arial MT"/>
                <a:cs typeface="Arial MT"/>
              </a:rPr>
              <a:t> </a:t>
            </a:r>
            <a:r>
              <a:rPr sz="2550" spc="-25" dirty="0">
                <a:solidFill>
                  <a:srgbClr val="F0F0F0"/>
                </a:solidFill>
                <a:latin typeface="Arial MT"/>
                <a:cs typeface="Arial MT"/>
              </a:rPr>
              <a:t>is</a:t>
            </a:r>
            <a:endParaRPr sz="2550" dirty="0">
              <a:latin typeface="Arial MT"/>
              <a:cs typeface="Arial MT"/>
            </a:endParaRPr>
          </a:p>
          <a:p>
            <a:pPr marL="317500">
              <a:lnSpc>
                <a:spcPct val="100000"/>
              </a:lnSpc>
              <a:spcBef>
                <a:spcPts val="750"/>
              </a:spcBef>
            </a:pPr>
            <a:r>
              <a:rPr sz="2700" spc="-65" dirty="0">
                <a:solidFill>
                  <a:srgbClr val="EBEBEB"/>
                </a:solidFill>
                <a:latin typeface="Calibri"/>
                <a:cs typeface="Calibri"/>
              </a:rPr>
              <a:t>zero,</a:t>
            </a:r>
            <a:r>
              <a:rPr sz="2700" spc="-100" dirty="0">
                <a:solidFill>
                  <a:srgbClr val="EBEBEB"/>
                </a:solidFill>
                <a:latin typeface="Calibri"/>
                <a:cs typeface="Calibri"/>
              </a:rPr>
              <a:t> </a:t>
            </a:r>
            <a:r>
              <a:rPr sz="2700" spc="-45" dirty="0">
                <a:solidFill>
                  <a:srgbClr val="FFFFFF"/>
                </a:solidFill>
                <a:latin typeface="Calibri"/>
                <a:cs typeface="Calibri"/>
              </a:rPr>
              <a:t>indicating</a:t>
            </a:r>
            <a:r>
              <a:rPr sz="2700" spc="-105" dirty="0">
                <a:solidFill>
                  <a:srgbClr val="FFFFFF"/>
                </a:solidFill>
                <a:latin typeface="Calibri"/>
                <a:cs typeface="Calibri"/>
              </a:rPr>
              <a:t> </a:t>
            </a:r>
            <a:r>
              <a:rPr sz="2700" spc="-40" dirty="0">
                <a:solidFill>
                  <a:srgbClr val="EFEFEF"/>
                </a:solidFill>
                <a:latin typeface="Calibri"/>
                <a:cs typeface="Calibri"/>
              </a:rPr>
              <a:t>perfect </a:t>
            </a:r>
            <a:r>
              <a:rPr sz="2700" spc="-10" dirty="0">
                <a:solidFill>
                  <a:srgbClr val="FFFFFF"/>
                </a:solidFill>
                <a:latin typeface="Calibri"/>
                <a:cs typeface="Calibri"/>
              </a:rPr>
              <a:t>centering.</a:t>
            </a:r>
            <a:endParaRPr sz="2700" dirty="0">
              <a:latin typeface="Calibri"/>
              <a:cs typeface="Calibri"/>
            </a:endParaRPr>
          </a:p>
        </p:txBody>
      </p:sp>
      <p:pic>
        <p:nvPicPr>
          <p:cNvPr id="10" name="Picture 9" descr="A white car in a parking lot&#10;&#10;AI-generated content may be incorrect.">
            <a:extLst>
              <a:ext uri="{FF2B5EF4-FFF2-40B4-BE49-F238E27FC236}">
                <a16:creationId xmlns:a16="http://schemas.microsoft.com/office/drawing/2014/main" id="{1AB206C4-0D8B-9B47-26EF-2F11437F2F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3050" y="2952548"/>
            <a:ext cx="9400658" cy="58898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44CBBAA-AD80-2ED5-C11E-137EB59A8448}"/>
              </a:ext>
            </a:extLst>
          </p:cNvPr>
          <p:cNvSpPr>
            <a:spLocks noGrp="1"/>
          </p:cNvSpPr>
          <p:nvPr>
            <p:ph sz="half" idx="2"/>
          </p:nvPr>
        </p:nvSpPr>
        <p:spPr>
          <a:xfrm>
            <a:off x="530161" y="192617"/>
            <a:ext cx="9750489" cy="10341293"/>
          </a:xfrm>
        </p:spPr>
        <p:txBody>
          <a:bodyPr/>
          <a:lstStyle/>
          <a:p>
            <a:r>
              <a:rPr lang="en-IN" sz="3200" b="1" dirty="0">
                <a:solidFill>
                  <a:schemeClr val="tx2"/>
                </a:solidFill>
              </a:rPr>
              <a:t>CODE 1:</a:t>
            </a:r>
          </a:p>
          <a:p>
            <a:endParaRPr lang="en-IN" sz="2000" dirty="0">
              <a:solidFill>
                <a:schemeClr val="tx2"/>
              </a:solidFill>
            </a:endParaRPr>
          </a:p>
          <a:p>
            <a:endParaRPr lang="en-IN" sz="2000" dirty="0">
              <a:solidFill>
                <a:schemeClr val="tx2"/>
              </a:solidFill>
            </a:endParaRPr>
          </a:p>
          <a:p>
            <a:r>
              <a:rPr lang="en-IN" sz="2000" dirty="0">
                <a:solidFill>
                  <a:schemeClr val="tx2"/>
                </a:solidFill>
              </a:rPr>
              <a:t>// Nano 1: Automatic Gate Control (Servo and IR Sensors)</a:t>
            </a:r>
          </a:p>
          <a:p>
            <a:r>
              <a:rPr lang="en-IN" sz="2000" dirty="0">
                <a:solidFill>
                  <a:schemeClr val="tx2"/>
                </a:solidFill>
              </a:rPr>
              <a:t>#include &lt;</a:t>
            </a:r>
            <a:r>
              <a:rPr lang="en-IN" sz="2000" dirty="0" err="1">
                <a:solidFill>
                  <a:schemeClr val="tx2"/>
                </a:solidFill>
              </a:rPr>
              <a:t>Servo.h</a:t>
            </a:r>
            <a:r>
              <a:rPr lang="en-IN" sz="2000" dirty="0">
                <a:solidFill>
                  <a:schemeClr val="tx2"/>
                </a:solidFill>
              </a:rPr>
              <a:t>&gt;</a:t>
            </a:r>
          </a:p>
          <a:p>
            <a:r>
              <a:rPr lang="en-IN" sz="2000" dirty="0">
                <a:solidFill>
                  <a:schemeClr val="tx2"/>
                </a:solidFill>
              </a:rPr>
              <a:t>// --- I/O Pin Definitions (Matching Wiring Table) ---</a:t>
            </a:r>
          </a:p>
          <a:p>
            <a:r>
              <a:rPr lang="en-IN" sz="2000" dirty="0" err="1">
                <a:solidFill>
                  <a:schemeClr val="tx2"/>
                </a:solidFill>
              </a:rPr>
              <a:t>const</a:t>
            </a:r>
            <a:r>
              <a:rPr lang="en-IN" sz="2000" dirty="0">
                <a:solidFill>
                  <a:schemeClr val="tx2"/>
                </a:solidFill>
              </a:rPr>
              <a:t> int </a:t>
            </a:r>
            <a:r>
              <a:rPr lang="en-IN" sz="2000" dirty="0" err="1">
                <a:solidFill>
                  <a:schemeClr val="tx2"/>
                </a:solidFill>
              </a:rPr>
              <a:t>entrySensorPin</a:t>
            </a:r>
            <a:r>
              <a:rPr lang="en-IN" sz="2000" dirty="0">
                <a:solidFill>
                  <a:schemeClr val="tx2"/>
                </a:solidFill>
              </a:rPr>
              <a:t> = 2; // Connected to the OUT pin of the Entry IR Sensor</a:t>
            </a:r>
          </a:p>
          <a:p>
            <a:r>
              <a:rPr lang="en-IN" sz="2000" dirty="0" err="1">
                <a:solidFill>
                  <a:schemeClr val="tx2"/>
                </a:solidFill>
              </a:rPr>
              <a:t>const</a:t>
            </a:r>
            <a:r>
              <a:rPr lang="en-IN" sz="2000" dirty="0">
                <a:solidFill>
                  <a:schemeClr val="tx2"/>
                </a:solidFill>
              </a:rPr>
              <a:t> int </a:t>
            </a:r>
            <a:r>
              <a:rPr lang="en-IN" sz="2000" dirty="0" err="1">
                <a:solidFill>
                  <a:schemeClr val="tx2"/>
                </a:solidFill>
              </a:rPr>
              <a:t>exitSensorPin</a:t>
            </a:r>
            <a:r>
              <a:rPr lang="en-IN" sz="2000" dirty="0">
                <a:solidFill>
                  <a:schemeClr val="tx2"/>
                </a:solidFill>
              </a:rPr>
              <a:t> = 3;  // Connected to the OUT pin of the Exit IR Sensor</a:t>
            </a:r>
          </a:p>
          <a:p>
            <a:r>
              <a:rPr lang="en-IN" sz="2000" dirty="0" err="1">
                <a:solidFill>
                  <a:schemeClr val="tx2"/>
                </a:solidFill>
              </a:rPr>
              <a:t>const</a:t>
            </a:r>
            <a:r>
              <a:rPr lang="en-IN" sz="2000" dirty="0">
                <a:solidFill>
                  <a:schemeClr val="tx2"/>
                </a:solidFill>
              </a:rPr>
              <a:t> int </a:t>
            </a:r>
            <a:r>
              <a:rPr lang="en-IN" sz="2000" dirty="0" err="1">
                <a:solidFill>
                  <a:schemeClr val="tx2"/>
                </a:solidFill>
              </a:rPr>
              <a:t>servoPin</a:t>
            </a:r>
            <a:r>
              <a:rPr lang="en-IN" sz="2000" dirty="0">
                <a:solidFill>
                  <a:schemeClr val="tx2"/>
                </a:solidFill>
              </a:rPr>
              <a:t> = 9;       // Connected to the Signal pin of the Servo motor (must be PWM)</a:t>
            </a:r>
          </a:p>
          <a:p>
            <a:endParaRPr lang="en-IN" sz="2000" dirty="0">
              <a:solidFill>
                <a:schemeClr val="tx2"/>
              </a:solidFill>
            </a:endParaRPr>
          </a:p>
          <a:p>
            <a:r>
              <a:rPr lang="en-IN" sz="2000" dirty="0">
                <a:solidFill>
                  <a:schemeClr val="tx2"/>
                </a:solidFill>
              </a:rPr>
              <a:t>Servo </a:t>
            </a:r>
            <a:r>
              <a:rPr lang="en-IN" sz="2000" dirty="0" err="1">
                <a:solidFill>
                  <a:schemeClr val="tx2"/>
                </a:solidFill>
              </a:rPr>
              <a:t>gateServo</a:t>
            </a:r>
            <a:r>
              <a:rPr lang="en-IN" sz="2000" dirty="0">
                <a:solidFill>
                  <a:schemeClr val="tx2"/>
                </a:solidFill>
              </a:rPr>
              <a:t>; // Create a servo object</a:t>
            </a:r>
          </a:p>
          <a:p>
            <a:r>
              <a:rPr lang="en-IN" sz="2000" dirty="0" err="1">
                <a:solidFill>
                  <a:schemeClr val="tx2"/>
                </a:solidFill>
              </a:rPr>
              <a:t>const</a:t>
            </a:r>
            <a:r>
              <a:rPr lang="en-IN" sz="2000" dirty="0">
                <a:solidFill>
                  <a:schemeClr val="tx2"/>
                </a:solidFill>
              </a:rPr>
              <a:t> int </a:t>
            </a:r>
            <a:r>
              <a:rPr lang="en-IN" sz="2000" dirty="0" err="1">
                <a:solidFill>
                  <a:schemeClr val="tx2"/>
                </a:solidFill>
              </a:rPr>
              <a:t>gateOpenAngle</a:t>
            </a:r>
            <a:r>
              <a:rPr lang="en-IN" sz="2000" dirty="0">
                <a:solidFill>
                  <a:schemeClr val="tx2"/>
                </a:solidFill>
              </a:rPr>
              <a:t> = 90;  // Angle for the open gate</a:t>
            </a:r>
          </a:p>
          <a:p>
            <a:r>
              <a:rPr lang="en-IN" sz="2000" dirty="0" err="1">
                <a:solidFill>
                  <a:schemeClr val="tx2"/>
                </a:solidFill>
              </a:rPr>
              <a:t>const</a:t>
            </a:r>
            <a:r>
              <a:rPr lang="en-IN" sz="2000" dirty="0">
                <a:solidFill>
                  <a:schemeClr val="tx2"/>
                </a:solidFill>
              </a:rPr>
              <a:t> int </a:t>
            </a:r>
            <a:r>
              <a:rPr lang="en-IN" sz="2000" dirty="0" err="1">
                <a:solidFill>
                  <a:schemeClr val="tx2"/>
                </a:solidFill>
              </a:rPr>
              <a:t>gateClosedAngle</a:t>
            </a:r>
            <a:r>
              <a:rPr lang="en-IN" sz="2000" dirty="0">
                <a:solidFill>
                  <a:schemeClr val="tx2"/>
                </a:solidFill>
              </a:rPr>
              <a:t> = 0; // Angle for the closed gate</a:t>
            </a:r>
          </a:p>
          <a:p>
            <a:endParaRPr lang="en-IN" sz="2000" dirty="0">
              <a:solidFill>
                <a:schemeClr val="tx2"/>
              </a:solidFill>
            </a:endParaRPr>
          </a:p>
          <a:p>
            <a:r>
              <a:rPr lang="en-IN" sz="2000" dirty="0">
                <a:solidFill>
                  <a:schemeClr val="tx2"/>
                </a:solidFill>
              </a:rPr>
              <a:t>void setup() {</a:t>
            </a:r>
          </a:p>
          <a:p>
            <a:r>
              <a:rPr lang="en-IN" sz="2000" dirty="0">
                <a:solidFill>
                  <a:schemeClr val="tx2"/>
                </a:solidFill>
              </a:rPr>
              <a:t>  </a:t>
            </a:r>
            <a:r>
              <a:rPr lang="en-IN" sz="2000" dirty="0" err="1">
                <a:solidFill>
                  <a:schemeClr val="tx2"/>
                </a:solidFill>
              </a:rPr>
              <a:t>Serial.begin</a:t>
            </a:r>
            <a:r>
              <a:rPr lang="en-IN" sz="2000" dirty="0">
                <a:solidFill>
                  <a:schemeClr val="tx2"/>
                </a:solidFill>
              </a:rPr>
              <a:t>(9600);</a:t>
            </a:r>
          </a:p>
          <a:p>
            <a:r>
              <a:rPr lang="en-IN" sz="2000" dirty="0">
                <a:solidFill>
                  <a:schemeClr val="tx2"/>
                </a:solidFill>
              </a:rPr>
              <a:t>  </a:t>
            </a:r>
          </a:p>
          <a:p>
            <a:r>
              <a:rPr lang="en-IN" sz="2000" dirty="0">
                <a:solidFill>
                  <a:schemeClr val="tx2"/>
                </a:solidFill>
              </a:rPr>
              <a:t>  // Initialize IR sensor pins as input</a:t>
            </a:r>
          </a:p>
          <a:p>
            <a:r>
              <a:rPr lang="en-IN" sz="2000" dirty="0">
                <a:solidFill>
                  <a:schemeClr val="tx2"/>
                </a:solidFill>
              </a:rPr>
              <a:t>  </a:t>
            </a:r>
            <a:r>
              <a:rPr lang="en-IN" sz="2000" dirty="0" err="1">
                <a:solidFill>
                  <a:schemeClr val="tx2"/>
                </a:solidFill>
              </a:rPr>
              <a:t>pinMode</a:t>
            </a:r>
            <a:r>
              <a:rPr lang="en-IN" sz="2000" dirty="0">
                <a:solidFill>
                  <a:schemeClr val="tx2"/>
                </a:solidFill>
              </a:rPr>
              <a:t>(</a:t>
            </a:r>
            <a:r>
              <a:rPr lang="en-IN" sz="2000" dirty="0" err="1">
                <a:solidFill>
                  <a:schemeClr val="tx2"/>
                </a:solidFill>
              </a:rPr>
              <a:t>entrySensorPin</a:t>
            </a:r>
            <a:r>
              <a:rPr lang="en-IN" sz="2000" dirty="0">
                <a:solidFill>
                  <a:schemeClr val="tx2"/>
                </a:solidFill>
              </a:rPr>
              <a:t>, INPUT);</a:t>
            </a:r>
          </a:p>
          <a:p>
            <a:r>
              <a:rPr lang="en-IN" sz="2000" dirty="0">
                <a:solidFill>
                  <a:schemeClr val="tx2"/>
                </a:solidFill>
              </a:rPr>
              <a:t>  </a:t>
            </a:r>
            <a:r>
              <a:rPr lang="en-IN" sz="2000" dirty="0" err="1">
                <a:solidFill>
                  <a:schemeClr val="tx2"/>
                </a:solidFill>
              </a:rPr>
              <a:t>pinMode</a:t>
            </a:r>
            <a:r>
              <a:rPr lang="en-IN" sz="2000" dirty="0">
                <a:solidFill>
                  <a:schemeClr val="tx2"/>
                </a:solidFill>
              </a:rPr>
              <a:t>(</a:t>
            </a:r>
            <a:r>
              <a:rPr lang="en-IN" sz="2000" dirty="0" err="1">
                <a:solidFill>
                  <a:schemeClr val="tx2"/>
                </a:solidFill>
              </a:rPr>
              <a:t>exitSensorPin</a:t>
            </a:r>
            <a:r>
              <a:rPr lang="en-IN" sz="2000" dirty="0">
                <a:solidFill>
                  <a:schemeClr val="tx2"/>
                </a:solidFill>
              </a:rPr>
              <a:t>, INPUT);</a:t>
            </a:r>
          </a:p>
          <a:p>
            <a:r>
              <a:rPr lang="en-IN" sz="2000" dirty="0">
                <a:solidFill>
                  <a:schemeClr val="tx2"/>
                </a:solidFill>
              </a:rPr>
              <a:t>  </a:t>
            </a:r>
          </a:p>
          <a:p>
            <a:r>
              <a:rPr lang="en-IN" sz="2000" dirty="0">
                <a:solidFill>
                  <a:schemeClr val="tx2"/>
                </a:solidFill>
              </a:rPr>
              <a:t>  // Attach the servo object to the defined pin</a:t>
            </a:r>
          </a:p>
          <a:p>
            <a:r>
              <a:rPr lang="en-IN" sz="2000" dirty="0">
                <a:solidFill>
                  <a:schemeClr val="tx2"/>
                </a:solidFill>
              </a:rPr>
              <a:t>  </a:t>
            </a:r>
            <a:r>
              <a:rPr lang="en-IN" sz="2000" dirty="0" err="1">
                <a:solidFill>
                  <a:schemeClr val="tx2"/>
                </a:solidFill>
              </a:rPr>
              <a:t>gateServo.attach</a:t>
            </a:r>
            <a:r>
              <a:rPr lang="en-IN" sz="2000" dirty="0">
                <a:solidFill>
                  <a:schemeClr val="tx2"/>
                </a:solidFill>
              </a:rPr>
              <a:t>(</a:t>
            </a:r>
            <a:r>
              <a:rPr lang="en-IN" sz="2000" dirty="0" err="1">
                <a:solidFill>
                  <a:schemeClr val="tx2"/>
                </a:solidFill>
              </a:rPr>
              <a:t>servoPin</a:t>
            </a:r>
            <a:r>
              <a:rPr lang="en-IN" sz="2000" dirty="0">
                <a:solidFill>
                  <a:schemeClr val="tx2"/>
                </a:solidFill>
              </a:rPr>
              <a:t>);</a:t>
            </a:r>
          </a:p>
          <a:p>
            <a:r>
              <a:rPr lang="en-IN" sz="2000" dirty="0">
                <a:solidFill>
                  <a:schemeClr val="tx2"/>
                </a:solidFill>
              </a:rPr>
              <a:t>  </a:t>
            </a:r>
          </a:p>
          <a:p>
            <a:r>
              <a:rPr lang="en-IN" sz="2000" dirty="0">
                <a:solidFill>
                  <a:schemeClr val="tx2"/>
                </a:solidFill>
              </a:rPr>
              <a:t>  // Ensure the gate starts closed</a:t>
            </a:r>
          </a:p>
          <a:p>
            <a:r>
              <a:rPr lang="en-IN" sz="2000" dirty="0">
                <a:solidFill>
                  <a:schemeClr val="tx2"/>
                </a:solidFill>
              </a:rPr>
              <a:t>  </a:t>
            </a:r>
            <a:r>
              <a:rPr lang="en-IN" sz="2000" dirty="0" err="1">
                <a:solidFill>
                  <a:schemeClr val="tx2"/>
                </a:solidFill>
              </a:rPr>
              <a:t>gateServo.write</a:t>
            </a:r>
            <a:r>
              <a:rPr lang="en-IN" sz="2000" dirty="0">
                <a:solidFill>
                  <a:schemeClr val="tx2"/>
                </a:solidFill>
              </a:rPr>
              <a:t>(</a:t>
            </a:r>
            <a:r>
              <a:rPr lang="en-IN" sz="2000" dirty="0" err="1">
                <a:solidFill>
                  <a:schemeClr val="tx2"/>
                </a:solidFill>
              </a:rPr>
              <a:t>gateClosedAngle</a:t>
            </a:r>
            <a:r>
              <a:rPr lang="en-IN" sz="2000" dirty="0">
                <a:solidFill>
                  <a:schemeClr val="tx2"/>
                </a:solidFill>
              </a:rPr>
              <a:t>);</a:t>
            </a:r>
          </a:p>
          <a:p>
            <a:r>
              <a:rPr lang="en-IN" sz="2000" dirty="0">
                <a:solidFill>
                  <a:schemeClr val="tx2"/>
                </a:solidFill>
              </a:rPr>
              <a:t>  </a:t>
            </a:r>
            <a:r>
              <a:rPr lang="en-IN" sz="2000" dirty="0" err="1">
                <a:solidFill>
                  <a:schemeClr val="tx2"/>
                </a:solidFill>
              </a:rPr>
              <a:t>Serial.println</a:t>
            </a:r>
            <a:r>
              <a:rPr lang="en-IN" sz="2000" dirty="0">
                <a:solidFill>
                  <a:schemeClr val="tx2"/>
                </a:solidFill>
              </a:rPr>
              <a:t>("Gate Control Initialized. Gate Closed.");</a:t>
            </a:r>
          </a:p>
          <a:p>
            <a:r>
              <a:rPr lang="en-IN" sz="2000" dirty="0">
                <a:solidFill>
                  <a:schemeClr val="tx2"/>
                </a:solidFill>
              </a:rPr>
              <a:t>}</a:t>
            </a:r>
          </a:p>
          <a:p>
            <a:r>
              <a:rPr lang="en-IN" sz="2000" dirty="0">
                <a:solidFill>
                  <a:schemeClr val="tx2"/>
                </a:solidFill>
              </a:rPr>
              <a:t>void loop() {</a:t>
            </a:r>
          </a:p>
          <a:p>
            <a:r>
              <a:rPr lang="en-IN" sz="2000" dirty="0">
                <a:solidFill>
                  <a:schemeClr val="tx2"/>
                </a:solidFill>
              </a:rPr>
              <a:t>  // Read sensor states (LOW means object detected)</a:t>
            </a:r>
          </a:p>
          <a:p>
            <a:r>
              <a:rPr lang="en-IN" sz="2000" dirty="0">
                <a:solidFill>
                  <a:schemeClr val="tx2"/>
                </a:solidFill>
              </a:rPr>
              <a:t>  int </a:t>
            </a:r>
            <a:r>
              <a:rPr lang="en-IN" sz="2000" dirty="0" err="1">
                <a:solidFill>
                  <a:schemeClr val="tx2"/>
                </a:solidFill>
              </a:rPr>
              <a:t>entrySensorState</a:t>
            </a:r>
            <a:r>
              <a:rPr lang="en-IN" sz="2000" dirty="0">
                <a:solidFill>
                  <a:schemeClr val="tx2"/>
                </a:solidFill>
              </a:rPr>
              <a:t> = </a:t>
            </a:r>
            <a:r>
              <a:rPr lang="en-IN" sz="2000" dirty="0" err="1">
                <a:solidFill>
                  <a:schemeClr val="tx2"/>
                </a:solidFill>
              </a:rPr>
              <a:t>digitalRead</a:t>
            </a:r>
            <a:r>
              <a:rPr lang="en-IN" sz="2000" dirty="0">
                <a:solidFill>
                  <a:schemeClr val="tx2"/>
                </a:solidFill>
              </a:rPr>
              <a:t>(</a:t>
            </a:r>
            <a:r>
              <a:rPr lang="en-IN" sz="2000" dirty="0" err="1">
                <a:solidFill>
                  <a:schemeClr val="tx2"/>
                </a:solidFill>
              </a:rPr>
              <a:t>entrySensorPin</a:t>
            </a:r>
            <a:r>
              <a:rPr lang="en-IN" sz="2000" dirty="0">
                <a:solidFill>
                  <a:schemeClr val="tx2"/>
                </a:solidFill>
              </a:rPr>
              <a:t>);</a:t>
            </a:r>
          </a:p>
          <a:p>
            <a:r>
              <a:rPr lang="en-IN" sz="2000" dirty="0">
                <a:solidFill>
                  <a:schemeClr val="tx2"/>
                </a:solidFill>
              </a:rPr>
              <a:t>  int </a:t>
            </a:r>
            <a:r>
              <a:rPr lang="en-IN" sz="2000" dirty="0" err="1">
                <a:solidFill>
                  <a:schemeClr val="tx2"/>
                </a:solidFill>
              </a:rPr>
              <a:t>exitSensorState</a:t>
            </a:r>
            <a:r>
              <a:rPr lang="en-IN" sz="2000" dirty="0">
                <a:solidFill>
                  <a:schemeClr val="tx2"/>
                </a:solidFill>
              </a:rPr>
              <a:t> = </a:t>
            </a:r>
            <a:r>
              <a:rPr lang="en-IN" sz="2000" dirty="0" err="1">
                <a:solidFill>
                  <a:schemeClr val="tx2"/>
                </a:solidFill>
              </a:rPr>
              <a:t>digitalRead</a:t>
            </a:r>
            <a:r>
              <a:rPr lang="en-IN" sz="2000" dirty="0">
                <a:solidFill>
                  <a:schemeClr val="tx2"/>
                </a:solidFill>
              </a:rPr>
              <a:t>(</a:t>
            </a:r>
            <a:r>
              <a:rPr lang="en-IN" sz="2000" dirty="0" err="1">
                <a:solidFill>
                  <a:schemeClr val="tx2"/>
                </a:solidFill>
              </a:rPr>
              <a:t>exitSensorPin</a:t>
            </a:r>
            <a:r>
              <a:rPr lang="en-IN" sz="2000" dirty="0">
                <a:solidFill>
                  <a:schemeClr val="tx2"/>
                </a:solidFill>
              </a:rPr>
              <a:t>);</a:t>
            </a:r>
          </a:p>
          <a:p>
            <a:endParaRPr lang="en-IN" sz="2000" dirty="0">
              <a:solidFill>
                <a:schemeClr val="tx2"/>
              </a:solidFill>
            </a:endParaRPr>
          </a:p>
        </p:txBody>
      </p:sp>
      <p:sp>
        <p:nvSpPr>
          <p:cNvPr id="6" name="Content Placeholder 5">
            <a:extLst>
              <a:ext uri="{FF2B5EF4-FFF2-40B4-BE49-F238E27FC236}">
                <a16:creationId xmlns:a16="http://schemas.microsoft.com/office/drawing/2014/main" id="{CD0B59BA-6A72-89E5-D214-C59E42837497}"/>
              </a:ext>
            </a:extLst>
          </p:cNvPr>
          <p:cNvSpPr>
            <a:spLocks noGrp="1"/>
          </p:cNvSpPr>
          <p:nvPr>
            <p:ph sz="half" idx="3"/>
          </p:nvPr>
        </p:nvSpPr>
        <p:spPr>
          <a:xfrm>
            <a:off x="10824635" y="895747"/>
            <a:ext cx="9290048" cy="10464403"/>
          </a:xfrm>
        </p:spPr>
        <p:txBody>
          <a:bodyPr/>
          <a:lstStyle/>
          <a:p>
            <a:r>
              <a:rPr lang="en-IN" sz="2000" dirty="0">
                <a:solidFill>
                  <a:schemeClr val="tx2"/>
                </a:solidFill>
              </a:rPr>
              <a:t> // --- Gate Logic ---</a:t>
            </a:r>
          </a:p>
          <a:p>
            <a:r>
              <a:rPr lang="en-IN" sz="2000" dirty="0">
                <a:solidFill>
                  <a:schemeClr val="tx2"/>
                </a:solidFill>
              </a:rPr>
              <a:t>  // Open gate if either sensor detects a car</a:t>
            </a:r>
          </a:p>
          <a:p>
            <a:r>
              <a:rPr lang="en-IN" sz="2000" dirty="0">
                <a:solidFill>
                  <a:schemeClr val="tx2"/>
                </a:solidFill>
              </a:rPr>
              <a:t>  if (</a:t>
            </a:r>
            <a:r>
              <a:rPr lang="en-IN" sz="2000" dirty="0" err="1">
                <a:solidFill>
                  <a:schemeClr val="tx2"/>
                </a:solidFill>
              </a:rPr>
              <a:t>entrySensorState</a:t>
            </a:r>
            <a:r>
              <a:rPr lang="en-IN" sz="2000" dirty="0">
                <a:solidFill>
                  <a:schemeClr val="tx2"/>
                </a:solidFill>
              </a:rPr>
              <a:t> == LOW || </a:t>
            </a:r>
            <a:r>
              <a:rPr lang="en-IN" sz="2000" dirty="0" err="1">
                <a:solidFill>
                  <a:schemeClr val="tx2"/>
                </a:solidFill>
              </a:rPr>
              <a:t>exitSensorState</a:t>
            </a:r>
            <a:r>
              <a:rPr lang="en-IN" sz="2000" dirty="0">
                <a:solidFill>
                  <a:schemeClr val="tx2"/>
                </a:solidFill>
              </a:rPr>
              <a:t> == LOW) {</a:t>
            </a:r>
          </a:p>
          <a:p>
            <a:r>
              <a:rPr lang="en-IN" sz="2000" dirty="0">
                <a:solidFill>
                  <a:schemeClr val="tx2"/>
                </a:solidFill>
              </a:rPr>
              <a:t>    if (</a:t>
            </a:r>
            <a:r>
              <a:rPr lang="en-IN" sz="2000" dirty="0" err="1">
                <a:solidFill>
                  <a:schemeClr val="tx2"/>
                </a:solidFill>
              </a:rPr>
              <a:t>gateServo.read</a:t>
            </a:r>
            <a:r>
              <a:rPr lang="en-IN" sz="2000" dirty="0">
                <a:solidFill>
                  <a:schemeClr val="tx2"/>
                </a:solidFill>
              </a:rPr>
              <a:t>() &lt;= (</a:t>
            </a:r>
            <a:r>
              <a:rPr lang="en-IN" sz="2000" dirty="0" err="1">
                <a:solidFill>
                  <a:schemeClr val="tx2"/>
                </a:solidFill>
              </a:rPr>
              <a:t>gateClosedAngle</a:t>
            </a:r>
            <a:r>
              <a:rPr lang="en-IN" sz="2000" dirty="0">
                <a:solidFill>
                  <a:schemeClr val="tx2"/>
                </a:solidFill>
              </a:rPr>
              <a:t> + 5)) {</a:t>
            </a:r>
          </a:p>
          <a:p>
            <a:r>
              <a:rPr lang="en-IN" sz="2000" dirty="0">
                <a:solidFill>
                  <a:schemeClr val="tx2"/>
                </a:solidFill>
              </a:rPr>
              <a:t>      </a:t>
            </a:r>
            <a:r>
              <a:rPr lang="en-IN" sz="2000" dirty="0" err="1">
                <a:solidFill>
                  <a:schemeClr val="tx2"/>
                </a:solidFill>
              </a:rPr>
              <a:t>openGate</a:t>
            </a:r>
            <a:r>
              <a:rPr lang="en-IN" sz="2000" dirty="0">
                <a:solidFill>
                  <a:schemeClr val="tx2"/>
                </a:solidFill>
              </a:rPr>
              <a:t>();</a:t>
            </a:r>
          </a:p>
          <a:p>
            <a:r>
              <a:rPr lang="en-IN" sz="2000" dirty="0">
                <a:solidFill>
                  <a:schemeClr val="tx2"/>
                </a:solidFill>
              </a:rPr>
              <a:t>    }</a:t>
            </a:r>
          </a:p>
          <a:p>
            <a:r>
              <a:rPr lang="en-IN" sz="2000" dirty="0">
                <a:solidFill>
                  <a:schemeClr val="tx2"/>
                </a:solidFill>
              </a:rPr>
              <a:t>  }  </a:t>
            </a:r>
          </a:p>
          <a:p>
            <a:r>
              <a:rPr lang="en-IN" sz="2000" dirty="0">
                <a:solidFill>
                  <a:schemeClr val="tx2"/>
                </a:solidFill>
              </a:rPr>
              <a:t>// Close gate only if both sensors are clear</a:t>
            </a:r>
          </a:p>
          <a:p>
            <a:r>
              <a:rPr lang="en-IN" sz="2000" dirty="0">
                <a:solidFill>
                  <a:schemeClr val="tx2"/>
                </a:solidFill>
              </a:rPr>
              <a:t>  else if (</a:t>
            </a:r>
            <a:r>
              <a:rPr lang="en-IN" sz="2000" dirty="0" err="1">
                <a:solidFill>
                  <a:schemeClr val="tx2"/>
                </a:solidFill>
              </a:rPr>
              <a:t>entrySensorState</a:t>
            </a:r>
            <a:r>
              <a:rPr lang="en-IN" sz="2000" dirty="0">
                <a:solidFill>
                  <a:schemeClr val="tx2"/>
                </a:solidFill>
              </a:rPr>
              <a:t> == HIGH &amp;&amp; </a:t>
            </a:r>
            <a:r>
              <a:rPr lang="en-IN" sz="2000" dirty="0" err="1">
                <a:solidFill>
                  <a:schemeClr val="tx2"/>
                </a:solidFill>
              </a:rPr>
              <a:t>exitSensorState</a:t>
            </a:r>
            <a:r>
              <a:rPr lang="en-IN" sz="2000" dirty="0">
                <a:solidFill>
                  <a:schemeClr val="tx2"/>
                </a:solidFill>
              </a:rPr>
              <a:t> == HIGH) {</a:t>
            </a:r>
          </a:p>
          <a:p>
            <a:r>
              <a:rPr lang="en-IN" sz="2000" dirty="0">
                <a:solidFill>
                  <a:schemeClr val="tx2"/>
                </a:solidFill>
              </a:rPr>
              <a:t>    if (</a:t>
            </a:r>
            <a:r>
              <a:rPr lang="en-IN" sz="2000" dirty="0" err="1">
                <a:solidFill>
                  <a:schemeClr val="tx2"/>
                </a:solidFill>
              </a:rPr>
              <a:t>gateServo.read</a:t>
            </a:r>
            <a:r>
              <a:rPr lang="en-IN" sz="2000" dirty="0">
                <a:solidFill>
                  <a:schemeClr val="tx2"/>
                </a:solidFill>
              </a:rPr>
              <a:t>() &gt;= (</a:t>
            </a:r>
            <a:r>
              <a:rPr lang="en-IN" sz="2000" dirty="0" err="1">
                <a:solidFill>
                  <a:schemeClr val="tx2"/>
                </a:solidFill>
              </a:rPr>
              <a:t>gateOpenAngle</a:t>
            </a:r>
            <a:r>
              <a:rPr lang="en-IN" sz="2000" dirty="0">
                <a:solidFill>
                  <a:schemeClr val="tx2"/>
                </a:solidFill>
              </a:rPr>
              <a:t> - 5)) {</a:t>
            </a:r>
          </a:p>
          <a:p>
            <a:r>
              <a:rPr lang="en-IN" sz="2000" dirty="0">
                <a:solidFill>
                  <a:schemeClr val="tx2"/>
                </a:solidFill>
              </a:rPr>
              <a:t>      </a:t>
            </a:r>
            <a:r>
              <a:rPr lang="en-IN" sz="2000" dirty="0" err="1">
                <a:solidFill>
                  <a:schemeClr val="tx2"/>
                </a:solidFill>
              </a:rPr>
              <a:t>closeGate</a:t>
            </a:r>
            <a:r>
              <a:rPr lang="en-IN" sz="2000" dirty="0">
                <a:solidFill>
                  <a:schemeClr val="tx2"/>
                </a:solidFill>
              </a:rPr>
              <a:t>();</a:t>
            </a:r>
          </a:p>
          <a:p>
            <a:r>
              <a:rPr lang="en-IN" sz="2000" dirty="0">
                <a:solidFill>
                  <a:schemeClr val="tx2"/>
                </a:solidFill>
              </a:rPr>
              <a:t>    }  }</a:t>
            </a:r>
          </a:p>
          <a:p>
            <a:endParaRPr lang="en-IN" sz="2000" dirty="0">
              <a:solidFill>
                <a:schemeClr val="tx2"/>
              </a:solidFill>
            </a:endParaRPr>
          </a:p>
          <a:p>
            <a:r>
              <a:rPr lang="en-IN" sz="2000" dirty="0">
                <a:solidFill>
                  <a:schemeClr val="tx2"/>
                </a:solidFill>
              </a:rPr>
              <a:t>  delay(100); // Small delay for stable readings</a:t>
            </a:r>
          </a:p>
          <a:p>
            <a:r>
              <a:rPr lang="en-IN" sz="2000" dirty="0">
                <a:solidFill>
                  <a:schemeClr val="tx2"/>
                </a:solidFill>
              </a:rPr>
              <a:t>}</a:t>
            </a:r>
          </a:p>
          <a:p>
            <a:endParaRPr lang="en-IN" sz="2000" dirty="0">
              <a:solidFill>
                <a:schemeClr val="tx2"/>
              </a:solidFill>
            </a:endParaRPr>
          </a:p>
          <a:p>
            <a:r>
              <a:rPr lang="en-IN" sz="2000" dirty="0">
                <a:solidFill>
                  <a:schemeClr val="tx2"/>
                </a:solidFill>
              </a:rPr>
              <a:t>// Function to smoothly open the gate</a:t>
            </a:r>
          </a:p>
          <a:p>
            <a:r>
              <a:rPr lang="en-IN" sz="2000" dirty="0">
                <a:solidFill>
                  <a:schemeClr val="tx2"/>
                </a:solidFill>
              </a:rPr>
              <a:t>void </a:t>
            </a:r>
            <a:r>
              <a:rPr lang="en-IN" sz="2000" dirty="0" err="1">
                <a:solidFill>
                  <a:schemeClr val="tx2"/>
                </a:solidFill>
              </a:rPr>
              <a:t>openGate</a:t>
            </a:r>
            <a:r>
              <a:rPr lang="en-IN" sz="2000" dirty="0">
                <a:solidFill>
                  <a:schemeClr val="tx2"/>
                </a:solidFill>
              </a:rPr>
              <a:t>() {</a:t>
            </a:r>
          </a:p>
          <a:p>
            <a:r>
              <a:rPr lang="en-IN" sz="2000" dirty="0">
                <a:solidFill>
                  <a:schemeClr val="tx2"/>
                </a:solidFill>
              </a:rPr>
              <a:t>  </a:t>
            </a:r>
            <a:r>
              <a:rPr lang="en-IN" sz="2000" dirty="0" err="1">
                <a:solidFill>
                  <a:schemeClr val="tx2"/>
                </a:solidFill>
              </a:rPr>
              <a:t>Serial.println</a:t>
            </a:r>
            <a:r>
              <a:rPr lang="en-IN" sz="2000" dirty="0">
                <a:solidFill>
                  <a:schemeClr val="tx2"/>
                </a:solidFill>
              </a:rPr>
              <a:t>("Object Detected. Opening Gate...");</a:t>
            </a:r>
          </a:p>
          <a:p>
            <a:r>
              <a:rPr lang="en-IN" sz="2000" dirty="0">
                <a:solidFill>
                  <a:schemeClr val="tx2"/>
                </a:solidFill>
              </a:rPr>
              <a:t>  for (int </a:t>
            </a:r>
            <a:r>
              <a:rPr lang="en-IN" sz="2000" dirty="0" err="1">
                <a:solidFill>
                  <a:schemeClr val="tx2"/>
                </a:solidFill>
              </a:rPr>
              <a:t>pos</a:t>
            </a:r>
            <a:r>
              <a:rPr lang="en-IN" sz="2000" dirty="0">
                <a:solidFill>
                  <a:schemeClr val="tx2"/>
                </a:solidFill>
              </a:rPr>
              <a:t> = </a:t>
            </a:r>
            <a:r>
              <a:rPr lang="en-IN" sz="2000" dirty="0" err="1">
                <a:solidFill>
                  <a:schemeClr val="tx2"/>
                </a:solidFill>
              </a:rPr>
              <a:t>gateServo.read</a:t>
            </a:r>
            <a:r>
              <a:rPr lang="en-IN" sz="2000" dirty="0">
                <a:solidFill>
                  <a:schemeClr val="tx2"/>
                </a:solidFill>
              </a:rPr>
              <a:t>(); </a:t>
            </a:r>
            <a:r>
              <a:rPr lang="en-IN" sz="2000" dirty="0" err="1">
                <a:solidFill>
                  <a:schemeClr val="tx2"/>
                </a:solidFill>
              </a:rPr>
              <a:t>pos</a:t>
            </a:r>
            <a:r>
              <a:rPr lang="en-IN" sz="2000" dirty="0">
                <a:solidFill>
                  <a:schemeClr val="tx2"/>
                </a:solidFill>
              </a:rPr>
              <a:t> &lt;= </a:t>
            </a:r>
            <a:r>
              <a:rPr lang="en-IN" sz="2000" dirty="0" err="1">
                <a:solidFill>
                  <a:schemeClr val="tx2"/>
                </a:solidFill>
              </a:rPr>
              <a:t>gateOpenAngle</a:t>
            </a:r>
            <a:r>
              <a:rPr lang="en-IN" sz="2000" dirty="0">
                <a:solidFill>
                  <a:schemeClr val="tx2"/>
                </a:solidFill>
              </a:rPr>
              <a:t>; </a:t>
            </a:r>
            <a:r>
              <a:rPr lang="en-IN" sz="2000" dirty="0" err="1">
                <a:solidFill>
                  <a:schemeClr val="tx2"/>
                </a:solidFill>
              </a:rPr>
              <a:t>pos</a:t>
            </a:r>
            <a:r>
              <a:rPr lang="en-IN" sz="2000" dirty="0">
                <a:solidFill>
                  <a:schemeClr val="tx2"/>
                </a:solidFill>
              </a:rPr>
              <a:t> += 1) {</a:t>
            </a:r>
          </a:p>
          <a:p>
            <a:r>
              <a:rPr lang="en-IN" sz="2000" dirty="0">
                <a:solidFill>
                  <a:schemeClr val="tx2"/>
                </a:solidFill>
              </a:rPr>
              <a:t>    </a:t>
            </a:r>
            <a:r>
              <a:rPr lang="en-IN" sz="2000" dirty="0" err="1">
                <a:solidFill>
                  <a:schemeClr val="tx2"/>
                </a:solidFill>
              </a:rPr>
              <a:t>gateServo.write</a:t>
            </a:r>
            <a:r>
              <a:rPr lang="en-IN" sz="2000" dirty="0">
                <a:solidFill>
                  <a:schemeClr val="tx2"/>
                </a:solidFill>
              </a:rPr>
              <a:t>(</a:t>
            </a:r>
            <a:r>
              <a:rPr lang="en-IN" sz="2000" dirty="0" err="1">
                <a:solidFill>
                  <a:schemeClr val="tx2"/>
                </a:solidFill>
              </a:rPr>
              <a:t>pos</a:t>
            </a:r>
            <a:r>
              <a:rPr lang="en-IN" sz="2000" dirty="0">
                <a:solidFill>
                  <a:schemeClr val="tx2"/>
                </a:solidFill>
              </a:rPr>
              <a:t>);</a:t>
            </a:r>
          </a:p>
          <a:p>
            <a:r>
              <a:rPr lang="en-IN" sz="2000" dirty="0">
                <a:solidFill>
                  <a:schemeClr val="tx2"/>
                </a:solidFill>
              </a:rPr>
              <a:t>    delay(15); // Adjust delay for desired speed</a:t>
            </a:r>
          </a:p>
          <a:p>
            <a:r>
              <a:rPr lang="en-IN" sz="2000" dirty="0">
                <a:solidFill>
                  <a:schemeClr val="tx2"/>
                </a:solidFill>
              </a:rPr>
              <a:t>  }</a:t>
            </a:r>
          </a:p>
          <a:p>
            <a:r>
              <a:rPr lang="en-IN" sz="2000" dirty="0">
                <a:solidFill>
                  <a:schemeClr val="tx2"/>
                </a:solidFill>
              </a:rPr>
              <a:t>}</a:t>
            </a:r>
          </a:p>
          <a:p>
            <a:endParaRPr lang="en-IN" sz="2000" dirty="0">
              <a:solidFill>
                <a:schemeClr val="tx2"/>
              </a:solidFill>
            </a:endParaRPr>
          </a:p>
          <a:p>
            <a:r>
              <a:rPr lang="en-IN" sz="2000" dirty="0">
                <a:solidFill>
                  <a:schemeClr val="tx2"/>
                </a:solidFill>
              </a:rPr>
              <a:t>// Function to smoothly close the gate</a:t>
            </a:r>
          </a:p>
          <a:p>
            <a:r>
              <a:rPr lang="en-IN" sz="2000" dirty="0">
                <a:solidFill>
                  <a:schemeClr val="tx2"/>
                </a:solidFill>
              </a:rPr>
              <a:t>void </a:t>
            </a:r>
            <a:r>
              <a:rPr lang="en-IN" sz="2000" dirty="0" err="1">
                <a:solidFill>
                  <a:schemeClr val="tx2"/>
                </a:solidFill>
              </a:rPr>
              <a:t>closeGate</a:t>
            </a:r>
            <a:r>
              <a:rPr lang="en-IN" sz="2000" dirty="0">
                <a:solidFill>
                  <a:schemeClr val="tx2"/>
                </a:solidFill>
              </a:rPr>
              <a:t>() {</a:t>
            </a:r>
          </a:p>
          <a:p>
            <a:r>
              <a:rPr lang="en-IN" sz="2000" dirty="0">
                <a:solidFill>
                  <a:schemeClr val="tx2"/>
                </a:solidFill>
              </a:rPr>
              <a:t>  </a:t>
            </a:r>
            <a:r>
              <a:rPr lang="en-IN" sz="2000" dirty="0" err="1">
                <a:solidFill>
                  <a:schemeClr val="tx2"/>
                </a:solidFill>
              </a:rPr>
              <a:t>Serial.println</a:t>
            </a:r>
            <a:r>
              <a:rPr lang="en-IN" sz="2000" dirty="0">
                <a:solidFill>
                  <a:schemeClr val="tx2"/>
                </a:solidFill>
              </a:rPr>
              <a:t>("No Object Detected. Closing Gate...");</a:t>
            </a:r>
          </a:p>
          <a:p>
            <a:r>
              <a:rPr lang="en-IN" sz="2000" dirty="0">
                <a:solidFill>
                  <a:schemeClr val="tx2"/>
                </a:solidFill>
              </a:rPr>
              <a:t>  for (int </a:t>
            </a:r>
            <a:r>
              <a:rPr lang="en-IN" sz="2000" dirty="0" err="1">
                <a:solidFill>
                  <a:schemeClr val="tx2"/>
                </a:solidFill>
              </a:rPr>
              <a:t>pos</a:t>
            </a:r>
            <a:r>
              <a:rPr lang="en-IN" sz="2000" dirty="0">
                <a:solidFill>
                  <a:schemeClr val="tx2"/>
                </a:solidFill>
              </a:rPr>
              <a:t> = </a:t>
            </a:r>
            <a:r>
              <a:rPr lang="en-IN" sz="2000" dirty="0" err="1">
                <a:solidFill>
                  <a:schemeClr val="tx2"/>
                </a:solidFill>
              </a:rPr>
              <a:t>gateServo.read</a:t>
            </a:r>
            <a:r>
              <a:rPr lang="en-IN" sz="2000" dirty="0">
                <a:solidFill>
                  <a:schemeClr val="tx2"/>
                </a:solidFill>
              </a:rPr>
              <a:t>(); </a:t>
            </a:r>
            <a:r>
              <a:rPr lang="en-IN" sz="2000" dirty="0" err="1">
                <a:solidFill>
                  <a:schemeClr val="tx2"/>
                </a:solidFill>
              </a:rPr>
              <a:t>pos</a:t>
            </a:r>
            <a:r>
              <a:rPr lang="en-IN" sz="2000" dirty="0">
                <a:solidFill>
                  <a:schemeClr val="tx2"/>
                </a:solidFill>
              </a:rPr>
              <a:t> &gt;= </a:t>
            </a:r>
            <a:r>
              <a:rPr lang="en-IN" sz="2000" dirty="0" err="1">
                <a:solidFill>
                  <a:schemeClr val="tx2"/>
                </a:solidFill>
              </a:rPr>
              <a:t>gateClosedAngle</a:t>
            </a:r>
            <a:r>
              <a:rPr lang="en-IN" sz="2000" dirty="0">
                <a:solidFill>
                  <a:schemeClr val="tx2"/>
                </a:solidFill>
              </a:rPr>
              <a:t>; </a:t>
            </a:r>
            <a:r>
              <a:rPr lang="en-IN" sz="2000" dirty="0" err="1">
                <a:solidFill>
                  <a:schemeClr val="tx2"/>
                </a:solidFill>
              </a:rPr>
              <a:t>pos</a:t>
            </a:r>
            <a:r>
              <a:rPr lang="en-IN" sz="2000" dirty="0">
                <a:solidFill>
                  <a:schemeClr val="tx2"/>
                </a:solidFill>
              </a:rPr>
              <a:t> -= 1) {</a:t>
            </a:r>
          </a:p>
          <a:p>
            <a:r>
              <a:rPr lang="en-IN" sz="2000" dirty="0">
                <a:solidFill>
                  <a:schemeClr val="tx2"/>
                </a:solidFill>
              </a:rPr>
              <a:t>    </a:t>
            </a:r>
            <a:r>
              <a:rPr lang="en-IN" sz="2000" dirty="0" err="1">
                <a:solidFill>
                  <a:schemeClr val="tx2"/>
                </a:solidFill>
              </a:rPr>
              <a:t>gateServo.write</a:t>
            </a:r>
            <a:r>
              <a:rPr lang="en-IN" sz="2000" dirty="0">
                <a:solidFill>
                  <a:schemeClr val="tx2"/>
                </a:solidFill>
              </a:rPr>
              <a:t>(</a:t>
            </a:r>
            <a:r>
              <a:rPr lang="en-IN" sz="2000" dirty="0" err="1">
                <a:solidFill>
                  <a:schemeClr val="tx2"/>
                </a:solidFill>
              </a:rPr>
              <a:t>pos</a:t>
            </a:r>
            <a:r>
              <a:rPr lang="en-IN" sz="2000" dirty="0">
                <a:solidFill>
                  <a:schemeClr val="tx2"/>
                </a:solidFill>
              </a:rPr>
              <a:t>);</a:t>
            </a:r>
          </a:p>
          <a:p>
            <a:r>
              <a:rPr lang="en-IN" sz="2000" dirty="0">
                <a:solidFill>
                  <a:schemeClr val="tx2"/>
                </a:solidFill>
              </a:rPr>
              <a:t>    delay(15); // Adjust delay for desired speed</a:t>
            </a:r>
          </a:p>
          <a:p>
            <a:r>
              <a:rPr lang="en-IN" sz="2000" dirty="0">
                <a:solidFill>
                  <a:schemeClr val="tx2"/>
                </a:solidFill>
              </a:rPr>
              <a:t>  }</a:t>
            </a:r>
          </a:p>
          <a:p>
            <a:r>
              <a:rPr lang="en-IN" sz="2000" dirty="0">
                <a:solidFill>
                  <a:schemeClr val="tx2"/>
                </a:solidFill>
              </a:rPr>
              <a:t>}Code 1 for Gate</a:t>
            </a:r>
            <a:endParaRPr lang="en-IN" sz="2000" dirty="0"/>
          </a:p>
        </p:txBody>
      </p:sp>
      <p:cxnSp>
        <p:nvCxnSpPr>
          <p:cNvPr id="8" name="Straight Connector 7">
            <a:extLst>
              <a:ext uri="{FF2B5EF4-FFF2-40B4-BE49-F238E27FC236}">
                <a16:creationId xmlns:a16="http://schemas.microsoft.com/office/drawing/2014/main" id="{84711935-C3B7-5838-5AF6-CF756220D347}"/>
              </a:ext>
            </a:extLst>
          </p:cNvPr>
          <p:cNvCxnSpPr/>
          <p:nvPr/>
        </p:nvCxnSpPr>
        <p:spPr>
          <a:xfrm>
            <a:off x="10280650" y="168275"/>
            <a:ext cx="0" cy="113093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20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E7E51B-7416-5E3F-3E39-2E29A7B2D4DE}"/>
              </a:ext>
            </a:extLst>
          </p:cNvPr>
          <p:cNvSpPr>
            <a:spLocks noGrp="1"/>
          </p:cNvSpPr>
          <p:nvPr>
            <p:ph sz="half" idx="2"/>
          </p:nvPr>
        </p:nvSpPr>
        <p:spPr>
          <a:xfrm>
            <a:off x="0" y="0"/>
            <a:ext cx="9750489" cy="11910953"/>
          </a:xfrm>
        </p:spPr>
        <p:txBody>
          <a:bodyPr/>
          <a:lstStyle/>
          <a:p>
            <a:r>
              <a:rPr lang="en-IN" sz="1800" dirty="0">
                <a:solidFill>
                  <a:schemeClr val="tx2"/>
                </a:solidFill>
              </a:rPr>
              <a:t>// Nano 2: Smart Charging Logic (RFID and Relay)</a:t>
            </a:r>
          </a:p>
          <a:p>
            <a:endParaRPr lang="en-IN" sz="1800" dirty="0">
              <a:solidFill>
                <a:schemeClr val="tx2"/>
              </a:solidFill>
            </a:endParaRPr>
          </a:p>
          <a:p>
            <a:r>
              <a:rPr lang="en-IN" sz="1800" dirty="0">
                <a:solidFill>
                  <a:schemeClr val="tx2"/>
                </a:solidFill>
              </a:rPr>
              <a:t>#include &lt;</a:t>
            </a:r>
            <a:r>
              <a:rPr lang="en-IN" sz="1800" dirty="0" err="1">
                <a:solidFill>
                  <a:schemeClr val="tx2"/>
                </a:solidFill>
              </a:rPr>
              <a:t>SPI.h</a:t>
            </a:r>
            <a:r>
              <a:rPr lang="en-IN" sz="1800" dirty="0">
                <a:solidFill>
                  <a:schemeClr val="tx2"/>
                </a:solidFill>
              </a:rPr>
              <a:t>&gt;</a:t>
            </a:r>
          </a:p>
          <a:p>
            <a:r>
              <a:rPr lang="en-IN" sz="1800" dirty="0">
                <a:solidFill>
                  <a:schemeClr val="tx2"/>
                </a:solidFill>
              </a:rPr>
              <a:t>#include &lt;MFRC522.h&gt; // Library for the RFID Reader (install this one!)</a:t>
            </a:r>
          </a:p>
          <a:p>
            <a:r>
              <a:rPr lang="en-IN" sz="1800" dirty="0">
                <a:solidFill>
                  <a:schemeClr val="tx2"/>
                </a:solidFill>
              </a:rPr>
              <a:t>// --- I/O Pin Definitions (Matching Wiring Table) ---</a:t>
            </a:r>
          </a:p>
          <a:p>
            <a:r>
              <a:rPr lang="en-IN" sz="1800" dirty="0">
                <a:solidFill>
                  <a:schemeClr val="tx2"/>
                </a:solidFill>
              </a:rPr>
              <a:t>#define SS_PIN 10   // SDA (Slave Select) pin for the MFRC522 (D10)</a:t>
            </a:r>
          </a:p>
          <a:p>
            <a:r>
              <a:rPr lang="en-IN" sz="1800" dirty="0">
                <a:solidFill>
                  <a:schemeClr val="tx2"/>
                </a:solidFill>
              </a:rPr>
              <a:t>#define RST_PIN 9   // Reset pin for the MFRC522 (D9)</a:t>
            </a:r>
          </a:p>
          <a:p>
            <a:r>
              <a:rPr lang="en-IN" sz="1800" dirty="0" err="1">
                <a:solidFill>
                  <a:schemeClr val="tx2"/>
                </a:solidFill>
              </a:rPr>
              <a:t>const</a:t>
            </a:r>
            <a:r>
              <a:rPr lang="en-IN" sz="1800" dirty="0">
                <a:solidFill>
                  <a:schemeClr val="tx2"/>
                </a:solidFill>
              </a:rPr>
              <a:t> int </a:t>
            </a:r>
            <a:r>
              <a:rPr lang="en-IN" sz="1800" dirty="0" err="1">
                <a:solidFill>
                  <a:schemeClr val="tx2"/>
                </a:solidFill>
              </a:rPr>
              <a:t>relayPin</a:t>
            </a:r>
            <a:r>
              <a:rPr lang="en-IN" sz="1800" dirty="0">
                <a:solidFill>
                  <a:schemeClr val="tx2"/>
                </a:solidFill>
              </a:rPr>
              <a:t> = 4; // Digital pin connected to the IN pin of the Relay Module</a:t>
            </a:r>
          </a:p>
          <a:p>
            <a:endParaRPr lang="en-IN" sz="1800" dirty="0">
              <a:solidFill>
                <a:schemeClr val="tx2"/>
              </a:solidFill>
            </a:endParaRPr>
          </a:p>
          <a:p>
            <a:r>
              <a:rPr lang="en-IN" sz="1800" dirty="0">
                <a:solidFill>
                  <a:schemeClr val="tx2"/>
                </a:solidFill>
              </a:rPr>
              <a:t>// --- CRITICAL: AUTHORIZED TAG UID ---</a:t>
            </a:r>
          </a:p>
          <a:p>
            <a:r>
              <a:rPr lang="en-IN" sz="1800" dirty="0">
                <a:solidFill>
                  <a:schemeClr val="tx2"/>
                </a:solidFill>
              </a:rPr>
              <a:t>// You MUST replace this with the actual UID of your RFID card/tag. </a:t>
            </a:r>
          </a:p>
          <a:p>
            <a:r>
              <a:rPr lang="en-IN" sz="1800" dirty="0">
                <a:solidFill>
                  <a:schemeClr val="tx2"/>
                </a:solidFill>
              </a:rPr>
              <a:t>// Get your tag's UID by running a simple "</a:t>
            </a:r>
            <a:r>
              <a:rPr lang="en-IN" sz="1800" dirty="0" err="1">
                <a:solidFill>
                  <a:schemeClr val="tx2"/>
                </a:solidFill>
              </a:rPr>
              <a:t>DumpInfo</a:t>
            </a:r>
            <a:r>
              <a:rPr lang="en-IN" sz="1800" dirty="0">
                <a:solidFill>
                  <a:schemeClr val="tx2"/>
                </a:solidFill>
              </a:rPr>
              <a:t>" example from the MFRC522 library first.</a:t>
            </a:r>
          </a:p>
          <a:p>
            <a:r>
              <a:rPr lang="en-IN" sz="1800" dirty="0">
                <a:solidFill>
                  <a:schemeClr val="tx2"/>
                </a:solidFill>
              </a:rPr>
              <a:t>// Example format: {0x11, 0x22, 0x33, 0x44}</a:t>
            </a:r>
          </a:p>
          <a:p>
            <a:r>
              <a:rPr lang="en-IN" sz="1800" dirty="0">
                <a:solidFill>
                  <a:schemeClr val="tx2"/>
                </a:solidFill>
              </a:rPr>
              <a:t>byte </a:t>
            </a:r>
            <a:r>
              <a:rPr lang="en-IN" sz="1800" dirty="0" err="1">
                <a:solidFill>
                  <a:schemeClr val="tx2"/>
                </a:solidFill>
              </a:rPr>
              <a:t>authorizedTag</a:t>
            </a:r>
            <a:r>
              <a:rPr lang="en-IN" sz="1800" dirty="0">
                <a:solidFill>
                  <a:schemeClr val="tx2"/>
                </a:solidFill>
              </a:rPr>
              <a:t>[] = {0xA1, 0xB2, 0xC3, 0xD4}; // &lt;-- REPLACE THIS UID</a:t>
            </a:r>
          </a:p>
          <a:p>
            <a:endParaRPr lang="en-IN" sz="1800" dirty="0">
              <a:solidFill>
                <a:schemeClr val="tx2"/>
              </a:solidFill>
            </a:endParaRPr>
          </a:p>
          <a:p>
            <a:r>
              <a:rPr lang="en-IN" sz="1800" dirty="0">
                <a:solidFill>
                  <a:schemeClr val="tx2"/>
                </a:solidFill>
              </a:rPr>
              <a:t>MFRC522 mfrc522(SS_PIN, RST_PIN); // Create MFRC522 instance</a:t>
            </a:r>
          </a:p>
          <a:p>
            <a:r>
              <a:rPr lang="en-IN" sz="1800" dirty="0">
                <a:solidFill>
                  <a:schemeClr val="tx2"/>
                </a:solidFill>
              </a:rPr>
              <a:t>void setup() {</a:t>
            </a:r>
          </a:p>
          <a:p>
            <a:r>
              <a:rPr lang="en-IN" sz="1800" dirty="0">
                <a:solidFill>
                  <a:schemeClr val="tx2"/>
                </a:solidFill>
              </a:rPr>
              <a:t>  </a:t>
            </a:r>
            <a:r>
              <a:rPr lang="en-IN" sz="1800" dirty="0" err="1">
                <a:solidFill>
                  <a:schemeClr val="tx2"/>
                </a:solidFill>
              </a:rPr>
              <a:t>Serial.begin</a:t>
            </a:r>
            <a:r>
              <a:rPr lang="en-IN" sz="1800" dirty="0">
                <a:solidFill>
                  <a:schemeClr val="tx2"/>
                </a:solidFill>
              </a:rPr>
              <a:t>(9600);</a:t>
            </a:r>
          </a:p>
          <a:p>
            <a:r>
              <a:rPr lang="en-IN" sz="1800" dirty="0">
                <a:solidFill>
                  <a:schemeClr val="tx2"/>
                </a:solidFill>
              </a:rPr>
              <a:t>  </a:t>
            </a:r>
            <a:r>
              <a:rPr lang="en-IN" sz="1800" dirty="0" err="1">
                <a:solidFill>
                  <a:schemeClr val="tx2"/>
                </a:solidFill>
              </a:rPr>
              <a:t>SPI.begin</a:t>
            </a:r>
            <a:r>
              <a:rPr lang="en-IN" sz="1800" dirty="0">
                <a:solidFill>
                  <a:schemeClr val="tx2"/>
                </a:solidFill>
              </a:rPr>
              <a:t>();       // Initialize SPI bus</a:t>
            </a:r>
          </a:p>
          <a:p>
            <a:r>
              <a:rPr lang="en-IN" sz="1800" dirty="0">
                <a:solidFill>
                  <a:schemeClr val="tx2"/>
                </a:solidFill>
              </a:rPr>
              <a:t>  mfrc522.PCD_Init(); // Initialize MFRC522</a:t>
            </a:r>
          </a:p>
          <a:p>
            <a:r>
              <a:rPr lang="en-IN" sz="1800" dirty="0">
                <a:solidFill>
                  <a:schemeClr val="tx2"/>
                </a:solidFill>
              </a:rPr>
              <a:t>  // Initialize Relay pin as output.</a:t>
            </a:r>
          </a:p>
          <a:p>
            <a:r>
              <a:rPr lang="en-IN" sz="1800" dirty="0">
                <a:solidFill>
                  <a:schemeClr val="tx2"/>
                </a:solidFill>
              </a:rPr>
              <a:t>  </a:t>
            </a:r>
            <a:r>
              <a:rPr lang="en-IN" sz="1800" dirty="0" err="1">
                <a:solidFill>
                  <a:schemeClr val="tx2"/>
                </a:solidFill>
              </a:rPr>
              <a:t>pinMode</a:t>
            </a:r>
            <a:r>
              <a:rPr lang="en-IN" sz="1800" dirty="0">
                <a:solidFill>
                  <a:schemeClr val="tx2"/>
                </a:solidFill>
              </a:rPr>
              <a:t>(</a:t>
            </a:r>
            <a:r>
              <a:rPr lang="en-IN" sz="1800" dirty="0" err="1">
                <a:solidFill>
                  <a:schemeClr val="tx2"/>
                </a:solidFill>
              </a:rPr>
              <a:t>relayPin</a:t>
            </a:r>
            <a:r>
              <a:rPr lang="en-IN" sz="1800" dirty="0">
                <a:solidFill>
                  <a:schemeClr val="tx2"/>
                </a:solidFill>
              </a:rPr>
              <a:t>, OUTPUT);</a:t>
            </a:r>
          </a:p>
          <a:p>
            <a:r>
              <a:rPr lang="en-IN" sz="1800" dirty="0">
                <a:solidFill>
                  <a:schemeClr val="tx2"/>
                </a:solidFill>
              </a:rPr>
              <a:t>  // Ensure charging is OFF initially (HIGH is typically OFF for common Active-LOW relays)</a:t>
            </a:r>
          </a:p>
          <a:p>
            <a:r>
              <a:rPr lang="en-IN" sz="1800" dirty="0">
                <a:solidFill>
                  <a:schemeClr val="tx2"/>
                </a:solidFill>
              </a:rPr>
              <a:t>  </a:t>
            </a:r>
            <a:r>
              <a:rPr lang="en-IN" sz="1800" dirty="0" err="1">
                <a:solidFill>
                  <a:schemeClr val="tx2"/>
                </a:solidFill>
              </a:rPr>
              <a:t>digitalWrite</a:t>
            </a:r>
            <a:r>
              <a:rPr lang="en-IN" sz="1800" dirty="0">
                <a:solidFill>
                  <a:schemeClr val="tx2"/>
                </a:solidFill>
              </a:rPr>
              <a:t>(</a:t>
            </a:r>
            <a:r>
              <a:rPr lang="en-IN" sz="1800" dirty="0" err="1">
                <a:solidFill>
                  <a:schemeClr val="tx2"/>
                </a:solidFill>
              </a:rPr>
              <a:t>relayPin</a:t>
            </a:r>
            <a:r>
              <a:rPr lang="en-IN" sz="1800" dirty="0">
                <a:solidFill>
                  <a:schemeClr val="tx2"/>
                </a:solidFill>
              </a:rPr>
              <a:t>, HIGH); </a:t>
            </a:r>
          </a:p>
          <a:p>
            <a:r>
              <a:rPr lang="en-IN" sz="1800" dirty="0">
                <a:solidFill>
                  <a:schemeClr val="tx2"/>
                </a:solidFill>
              </a:rPr>
              <a:t>  </a:t>
            </a:r>
          </a:p>
          <a:p>
            <a:r>
              <a:rPr lang="en-IN" sz="1800" dirty="0">
                <a:solidFill>
                  <a:schemeClr val="tx2"/>
                </a:solidFill>
              </a:rPr>
              <a:t>  </a:t>
            </a:r>
            <a:r>
              <a:rPr lang="en-IN" sz="1800" dirty="0" err="1">
                <a:solidFill>
                  <a:schemeClr val="tx2"/>
                </a:solidFill>
              </a:rPr>
              <a:t>Serial.println</a:t>
            </a:r>
            <a:r>
              <a:rPr lang="en-IN" sz="1800" dirty="0">
                <a:solidFill>
                  <a:schemeClr val="tx2"/>
                </a:solidFill>
              </a:rPr>
              <a:t>("Smart Charging System Initialized.");</a:t>
            </a:r>
          </a:p>
          <a:p>
            <a:r>
              <a:rPr lang="en-IN" sz="1800" dirty="0">
                <a:solidFill>
                  <a:schemeClr val="tx2"/>
                </a:solidFill>
              </a:rPr>
              <a:t>  </a:t>
            </a:r>
            <a:r>
              <a:rPr lang="en-IN" sz="1800" dirty="0" err="1">
                <a:solidFill>
                  <a:schemeClr val="tx2"/>
                </a:solidFill>
              </a:rPr>
              <a:t>Serial.println</a:t>
            </a:r>
            <a:r>
              <a:rPr lang="en-IN" sz="1800" dirty="0">
                <a:solidFill>
                  <a:schemeClr val="tx2"/>
                </a:solidFill>
              </a:rPr>
              <a:t>("Ready for EV Scan...");</a:t>
            </a:r>
          </a:p>
          <a:p>
            <a:r>
              <a:rPr lang="en-IN" sz="1800" dirty="0">
                <a:solidFill>
                  <a:schemeClr val="tx2"/>
                </a:solidFill>
              </a:rPr>
              <a:t>}</a:t>
            </a:r>
          </a:p>
          <a:p>
            <a:r>
              <a:rPr lang="en-IN" sz="1800" dirty="0">
                <a:solidFill>
                  <a:schemeClr val="tx2"/>
                </a:solidFill>
              </a:rPr>
              <a:t>void loop() {</a:t>
            </a:r>
          </a:p>
          <a:p>
            <a:r>
              <a:rPr lang="en-IN" sz="1800" dirty="0">
                <a:solidFill>
                  <a:schemeClr val="tx2"/>
                </a:solidFill>
              </a:rPr>
              <a:t>  // Check if a new tag is present</a:t>
            </a:r>
          </a:p>
          <a:p>
            <a:r>
              <a:rPr lang="en-IN" sz="1800" dirty="0">
                <a:solidFill>
                  <a:schemeClr val="tx2"/>
                </a:solidFill>
              </a:rPr>
              <a:t>  if (mfrc522.PICC_IsNewCardPresent()) {</a:t>
            </a:r>
          </a:p>
          <a:p>
            <a:r>
              <a:rPr lang="en-IN" sz="1800" dirty="0">
                <a:solidFill>
                  <a:schemeClr val="tx2"/>
                </a:solidFill>
              </a:rPr>
              <a:t>    // Select the tag</a:t>
            </a:r>
          </a:p>
          <a:p>
            <a:r>
              <a:rPr lang="en-IN" sz="1800" dirty="0">
                <a:solidFill>
                  <a:schemeClr val="tx2"/>
                </a:solidFill>
              </a:rPr>
              <a:t>    if (mfrc522.PICC_ReadCardSerial()) {</a:t>
            </a:r>
          </a:p>
          <a:p>
            <a:r>
              <a:rPr lang="en-IN" sz="1800" dirty="0">
                <a:solidFill>
                  <a:schemeClr val="tx2"/>
                </a:solidFill>
              </a:rPr>
              <a:t>          // Print the UID (Car ID) for data logging</a:t>
            </a:r>
          </a:p>
          <a:p>
            <a:r>
              <a:rPr lang="en-IN" sz="1800" dirty="0">
                <a:solidFill>
                  <a:schemeClr val="tx2"/>
                </a:solidFill>
              </a:rPr>
              <a:t>      </a:t>
            </a:r>
            <a:r>
              <a:rPr lang="en-IN" sz="1800" dirty="0" err="1">
                <a:solidFill>
                  <a:schemeClr val="tx2"/>
                </a:solidFill>
              </a:rPr>
              <a:t>Serial.print</a:t>
            </a:r>
            <a:r>
              <a:rPr lang="en-IN" sz="1800" dirty="0">
                <a:solidFill>
                  <a:schemeClr val="tx2"/>
                </a:solidFill>
              </a:rPr>
              <a:t>("Scanned Card UID: ");</a:t>
            </a:r>
          </a:p>
          <a:p>
            <a:r>
              <a:rPr lang="en-IN" sz="1800" dirty="0">
                <a:solidFill>
                  <a:schemeClr val="tx2"/>
                </a:solidFill>
              </a:rPr>
              <a:t>      String </a:t>
            </a:r>
            <a:r>
              <a:rPr lang="en-IN" sz="1800" dirty="0" err="1">
                <a:solidFill>
                  <a:schemeClr val="tx2"/>
                </a:solidFill>
              </a:rPr>
              <a:t>currentUID</a:t>
            </a:r>
            <a:r>
              <a:rPr lang="en-IN" sz="1800" dirty="0">
                <a:solidFill>
                  <a:schemeClr val="tx2"/>
                </a:solidFill>
              </a:rPr>
              <a:t> = </a:t>
            </a:r>
            <a:r>
              <a:rPr lang="en-IN" sz="1800" dirty="0" err="1">
                <a:solidFill>
                  <a:schemeClr val="tx2"/>
                </a:solidFill>
              </a:rPr>
              <a:t>getCardUID</a:t>
            </a:r>
            <a:r>
              <a:rPr lang="en-IN" sz="1800" dirty="0">
                <a:solidFill>
                  <a:schemeClr val="tx2"/>
                </a:solidFill>
              </a:rPr>
              <a:t>();</a:t>
            </a:r>
          </a:p>
          <a:p>
            <a:r>
              <a:rPr lang="en-IN" sz="1800" dirty="0" err="1">
                <a:solidFill>
                  <a:schemeClr val="tx2"/>
                </a:solidFill>
              </a:rPr>
              <a:t>Serial.println</a:t>
            </a:r>
            <a:r>
              <a:rPr lang="en-IN" sz="1800" dirty="0">
                <a:solidFill>
                  <a:schemeClr val="tx2"/>
                </a:solidFill>
              </a:rPr>
              <a:t>(</a:t>
            </a:r>
            <a:r>
              <a:rPr lang="en-IN" sz="1800" dirty="0" err="1">
                <a:solidFill>
                  <a:schemeClr val="tx2"/>
                </a:solidFill>
              </a:rPr>
              <a:t>currentUID</a:t>
            </a:r>
            <a:r>
              <a:rPr lang="en-IN" sz="1800" dirty="0">
                <a:solidFill>
                  <a:schemeClr val="tx2"/>
                </a:solidFill>
              </a:rPr>
              <a:t>);</a:t>
            </a:r>
          </a:p>
          <a:p>
            <a:endParaRPr lang="en-IN" sz="1800" dirty="0">
              <a:solidFill>
                <a:schemeClr val="tx2"/>
              </a:solidFill>
            </a:endParaRPr>
          </a:p>
          <a:p>
            <a:r>
              <a:rPr lang="en-IN" sz="1800" dirty="0">
                <a:solidFill>
                  <a:schemeClr val="tx2"/>
                </a:solidFill>
              </a:rPr>
              <a:t>      // Check if the scanned card is authorized</a:t>
            </a:r>
          </a:p>
          <a:p>
            <a:r>
              <a:rPr lang="en-IN" sz="1800" dirty="0">
                <a:solidFill>
                  <a:schemeClr val="tx2"/>
                </a:solidFill>
              </a:rPr>
              <a:t>      if (</a:t>
            </a:r>
            <a:r>
              <a:rPr lang="en-IN" sz="1800" dirty="0" err="1">
                <a:solidFill>
                  <a:schemeClr val="tx2"/>
                </a:solidFill>
              </a:rPr>
              <a:t>checkIfAuthorized</a:t>
            </a:r>
            <a:r>
              <a:rPr lang="en-IN" sz="1800" dirty="0">
                <a:solidFill>
                  <a:schemeClr val="tx2"/>
                </a:solidFill>
              </a:rPr>
              <a:t>(mfrc522.uid.uidByte, </a:t>
            </a:r>
            <a:r>
              <a:rPr lang="en-IN" sz="1800" dirty="0" err="1">
                <a:solidFill>
                  <a:schemeClr val="tx2"/>
                </a:solidFill>
              </a:rPr>
              <a:t>authorizedTag</a:t>
            </a:r>
            <a:r>
              <a:rPr lang="en-IN" sz="1800" dirty="0">
                <a:solidFill>
                  <a:schemeClr val="tx2"/>
                </a:solidFill>
              </a:rPr>
              <a:t>)) {</a:t>
            </a:r>
          </a:p>
          <a:p>
            <a:r>
              <a:rPr lang="en-IN" sz="1800" dirty="0">
                <a:solidFill>
                  <a:schemeClr val="tx2"/>
                </a:solidFill>
              </a:rPr>
              <a:t>        </a:t>
            </a:r>
            <a:r>
              <a:rPr lang="en-IN" sz="1800" dirty="0" err="1">
                <a:solidFill>
                  <a:schemeClr val="tx2"/>
                </a:solidFill>
              </a:rPr>
              <a:t>Serial.println</a:t>
            </a:r>
            <a:r>
              <a:rPr lang="en-IN" sz="1800" dirty="0">
                <a:solidFill>
                  <a:schemeClr val="tx2"/>
                </a:solidFill>
              </a:rPr>
              <a:t>("ACCESS GRANTED: Authorized EV. Starting charge...");</a:t>
            </a:r>
          </a:p>
          <a:p>
            <a:endParaRPr lang="en-IN" sz="1800" dirty="0">
              <a:solidFill>
                <a:schemeClr val="tx2"/>
              </a:solidFill>
            </a:endParaRPr>
          </a:p>
        </p:txBody>
      </p:sp>
      <p:sp>
        <p:nvSpPr>
          <p:cNvPr id="4" name="Content Placeholder 3">
            <a:extLst>
              <a:ext uri="{FF2B5EF4-FFF2-40B4-BE49-F238E27FC236}">
                <a16:creationId xmlns:a16="http://schemas.microsoft.com/office/drawing/2014/main" id="{E2BC38E7-B282-1092-3980-A931A4851570}"/>
              </a:ext>
            </a:extLst>
          </p:cNvPr>
          <p:cNvSpPr>
            <a:spLocks noGrp="1"/>
          </p:cNvSpPr>
          <p:nvPr>
            <p:ph sz="half" idx="3"/>
          </p:nvPr>
        </p:nvSpPr>
        <p:spPr>
          <a:xfrm>
            <a:off x="10052050" y="92074"/>
            <a:ext cx="10052049" cy="11356955"/>
          </a:xfrm>
        </p:spPr>
        <p:txBody>
          <a:bodyPr/>
          <a:lstStyle/>
          <a:p>
            <a:r>
              <a:rPr lang="en-IN" sz="1800" dirty="0" err="1">
                <a:solidFill>
                  <a:schemeClr val="tx2"/>
                </a:solidFill>
              </a:rPr>
              <a:t>startCharging</a:t>
            </a:r>
            <a:r>
              <a:rPr lang="en-IN" sz="1800" dirty="0">
                <a:solidFill>
                  <a:schemeClr val="tx2"/>
                </a:solidFill>
              </a:rPr>
              <a:t>();</a:t>
            </a:r>
          </a:p>
          <a:p>
            <a:r>
              <a:rPr lang="en-IN" sz="1800" dirty="0">
                <a:solidFill>
                  <a:schemeClr val="tx2"/>
                </a:solidFill>
              </a:rPr>
              <a:t>      } else {</a:t>
            </a:r>
          </a:p>
          <a:p>
            <a:r>
              <a:rPr lang="en-IN" sz="1800" dirty="0">
                <a:solidFill>
                  <a:schemeClr val="tx2"/>
                </a:solidFill>
              </a:rPr>
              <a:t>        </a:t>
            </a:r>
            <a:r>
              <a:rPr lang="en-IN" sz="1800" dirty="0" err="1">
                <a:solidFill>
                  <a:schemeClr val="tx2"/>
                </a:solidFill>
              </a:rPr>
              <a:t>Serial.println</a:t>
            </a:r>
            <a:r>
              <a:rPr lang="en-IN" sz="1800" dirty="0">
                <a:solidFill>
                  <a:schemeClr val="tx2"/>
                </a:solidFill>
              </a:rPr>
              <a:t>("ACCESS DENIED: Unknown EV. Charging blocked.");</a:t>
            </a:r>
          </a:p>
          <a:p>
            <a:r>
              <a:rPr lang="en-IN" sz="1800" dirty="0">
                <a:solidFill>
                  <a:schemeClr val="tx2"/>
                </a:solidFill>
              </a:rPr>
              <a:t>        </a:t>
            </a:r>
            <a:r>
              <a:rPr lang="en-IN" sz="1800" dirty="0" err="1">
                <a:solidFill>
                  <a:schemeClr val="tx2"/>
                </a:solidFill>
              </a:rPr>
              <a:t>stopCharging</a:t>
            </a:r>
            <a:r>
              <a:rPr lang="en-IN" sz="1800" dirty="0">
                <a:solidFill>
                  <a:schemeClr val="tx2"/>
                </a:solidFill>
              </a:rPr>
              <a:t>();</a:t>
            </a:r>
          </a:p>
          <a:p>
            <a:r>
              <a:rPr lang="en-IN" sz="1800" dirty="0">
                <a:solidFill>
                  <a:schemeClr val="tx2"/>
                </a:solidFill>
              </a:rPr>
              <a:t>      }</a:t>
            </a:r>
          </a:p>
          <a:p>
            <a:r>
              <a:rPr lang="en-IN" sz="1800" dirty="0">
                <a:solidFill>
                  <a:schemeClr val="tx2"/>
                </a:solidFill>
              </a:rPr>
              <a:t>      // Halt the card reading process to prevent continuous re-reading</a:t>
            </a:r>
          </a:p>
          <a:p>
            <a:r>
              <a:rPr lang="en-IN" sz="1800" dirty="0">
                <a:solidFill>
                  <a:schemeClr val="tx2"/>
                </a:solidFill>
              </a:rPr>
              <a:t>      mfrc522.PICC_HaltA();</a:t>
            </a:r>
          </a:p>
          <a:p>
            <a:r>
              <a:rPr lang="en-IN" sz="1800" dirty="0">
                <a:solidFill>
                  <a:schemeClr val="tx2"/>
                </a:solidFill>
              </a:rPr>
              <a:t>    }  }}</a:t>
            </a:r>
          </a:p>
          <a:p>
            <a:r>
              <a:rPr lang="en-IN" sz="1800" dirty="0">
                <a:solidFill>
                  <a:schemeClr val="tx2"/>
                </a:solidFill>
              </a:rPr>
              <a:t>// Function to convert the byte array UID to a human-readable string</a:t>
            </a:r>
          </a:p>
          <a:p>
            <a:r>
              <a:rPr lang="en-IN" sz="1800" dirty="0">
                <a:solidFill>
                  <a:schemeClr val="tx2"/>
                </a:solidFill>
              </a:rPr>
              <a:t>String </a:t>
            </a:r>
            <a:r>
              <a:rPr lang="en-IN" sz="1800" dirty="0" err="1">
                <a:solidFill>
                  <a:schemeClr val="tx2"/>
                </a:solidFill>
              </a:rPr>
              <a:t>getCardUID</a:t>
            </a:r>
            <a:r>
              <a:rPr lang="en-IN" sz="1800" dirty="0">
                <a:solidFill>
                  <a:schemeClr val="tx2"/>
                </a:solidFill>
              </a:rPr>
              <a:t>() {</a:t>
            </a:r>
          </a:p>
          <a:p>
            <a:r>
              <a:rPr lang="en-IN" sz="1800" dirty="0">
                <a:solidFill>
                  <a:schemeClr val="tx2"/>
                </a:solidFill>
              </a:rPr>
              <a:t>  String content= "";</a:t>
            </a:r>
          </a:p>
          <a:p>
            <a:r>
              <a:rPr lang="en-IN" sz="1800" dirty="0">
                <a:solidFill>
                  <a:schemeClr val="tx2"/>
                </a:solidFill>
              </a:rPr>
              <a:t>  for (byte </a:t>
            </a:r>
            <a:r>
              <a:rPr lang="en-IN" sz="1800" dirty="0" err="1">
                <a:solidFill>
                  <a:schemeClr val="tx2"/>
                </a:solidFill>
              </a:rPr>
              <a:t>i</a:t>
            </a:r>
            <a:r>
              <a:rPr lang="en-IN" sz="1800" dirty="0">
                <a:solidFill>
                  <a:schemeClr val="tx2"/>
                </a:solidFill>
              </a:rPr>
              <a:t> = 0; </a:t>
            </a:r>
            <a:r>
              <a:rPr lang="en-IN" sz="1800" dirty="0" err="1">
                <a:solidFill>
                  <a:schemeClr val="tx2"/>
                </a:solidFill>
              </a:rPr>
              <a:t>i</a:t>
            </a:r>
            <a:r>
              <a:rPr lang="en-IN" sz="1800" dirty="0">
                <a:solidFill>
                  <a:schemeClr val="tx2"/>
                </a:solidFill>
              </a:rPr>
              <a:t> &lt; mfrc522.uid.size; </a:t>
            </a:r>
            <a:r>
              <a:rPr lang="en-IN" sz="1800" dirty="0" err="1">
                <a:solidFill>
                  <a:schemeClr val="tx2"/>
                </a:solidFill>
              </a:rPr>
              <a:t>i</a:t>
            </a:r>
            <a:r>
              <a:rPr lang="en-IN" sz="1800" dirty="0">
                <a:solidFill>
                  <a:schemeClr val="tx2"/>
                </a:solidFill>
              </a:rPr>
              <a:t>++) {</a:t>
            </a:r>
          </a:p>
          <a:p>
            <a:r>
              <a:rPr lang="en-IN" sz="1800" dirty="0">
                <a:solidFill>
                  <a:schemeClr val="tx2"/>
                </a:solidFill>
              </a:rPr>
              <a:t>     </a:t>
            </a:r>
            <a:r>
              <a:rPr lang="en-IN" sz="1800" dirty="0" err="1">
                <a:solidFill>
                  <a:schemeClr val="tx2"/>
                </a:solidFill>
              </a:rPr>
              <a:t>content.concat</a:t>
            </a:r>
            <a:r>
              <a:rPr lang="en-IN" sz="1800" dirty="0">
                <a:solidFill>
                  <a:schemeClr val="tx2"/>
                </a:solidFill>
              </a:rPr>
              <a:t>(String(mfrc522.uid.uidByte[</a:t>
            </a:r>
            <a:r>
              <a:rPr lang="en-IN" sz="1800" dirty="0" err="1">
                <a:solidFill>
                  <a:schemeClr val="tx2"/>
                </a:solidFill>
              </a:rPr>
              <a:t>i</a:t>
            </a:r>
            <a:r>
              <a:rPr lang="en-IN" sz="1800" dirty="0">
                <a:solidFill>
                  <a:schemeClr val="tx2"/>
                </a:solidFill>
              </a:rPr>
              <a:t>] &lt; 0x10 ? " 0" : " "));</a:t>
            </a:r>
          </a:p>
          <a:p>
            <a:r>
              <a:rPr lang="en-IN" sz="1800" dirty="0">
                <a:solidFill>
                  <a:schemeClr val="tx2"/>
                </a:solidFill>
              </a:rPr>
              <a:t>     </a:t>
            </a:r>
            <a:r>
              <a:rPr lang="en-IN" sz="1800" dirty="0" err="1">
                <a:solidFill>
                  <a:schemeClr val="tx2"/>
                </a:solidFill>
              </a:rPr>
              <a:t>content.concat</a:t>
            </a:r>
            <a:r>
              <a:rPr lang="en-IN" sz="1800" dirty="0">
                <a:solidFill>
                  <a:schemeClr val="tx2"/>
                </a:solidFill>
              </a:rPr>
              <a:t>(String(mfrc522.uid.uidByte[</a:t>
            </a:r>
            <a:r>
              <a:rPr lang="en-IN" sz="1800" dirty="0" err="1">
                <a:solidFill>
                  <a:schemeClr val="tx2"/>
                </a:solidFill>
              </a:rPr>
              <a:t>i</a:t>
            </a:r>
            <a:r>
              <a:rPr lang="en-IN" sz="1800" dirty="0">
                <a:solidFill>
                  <a:schemeClr val="tx2"/>
                </a:solidFill>
              </a:rPr>
              <a:t>], HEX));</a:t>
            </a:r>
          </a:p>
          <a:p>
            <a:r>
              <a:rPr lang="en-IN" sz="1800" dirty="0">
                <a:solidFill>
                  <a:schemeClr val="tx2"/>
                </a:solidFill>
              </a:rPr>
              <a:t>  } </a:t>
            </a:r>
          </a:p>
          <a:p>
            <a:r>
              <a:rPr lang="en-IN" sz="1800" dirty="0">
                <a:solidFill>
                  <a:schemeClr val="tx2"/>
                </a:solidFill>
              </a:rPr>
              <a:t>  </a:t>
            </a:r>
            <a:r>
              <a:rPr lang="en-IN" sz="1800" dirty="0" err="1">
                <a:solidFill>
                  <a:schemeClr val="tx2"/>
                </a:solidFill>
              </a:rPr>
              <a:t>content.toUpperCase</a:t>
            </a:r>
            <a:r>
              <a:rPr lang="en-IN" sz="1800" dirty="0">
                <a:solidFill>
                  <a:schemeClr val="tx2"/>
                </a:solidFill>
              </a:rPr>
              <a:t>();</a:t>
            </a:r>
          </a:p>
          <a:p>
            <a:r>
              <a:rPr lang="en-IN" sz="1800" dirty="0">
                <a:solidFill>
                  <a:schemeClr val="tx2"/>
                </a:solidFill>
              </a:rPr>
              <a:t>  return </a:t>
            </a:r>
            <a:r>
              <a:rPr lang="en-IN" sz="1800" dirty="0" err="1">
                <a:solidFill>
                  <a:schemeClr val="tx2"/>
                </a:solidFill>
              </a:rPr>
              <a:t>content.substring</a:t>
            </a:r>
            <a:r>
              <a:rPr lang="en-IN" sz="1800" dirty="0">
                <a:solidFill>
                  <a:schemeClr val="tx2"/>
                </a:solidFill>
              </a:rPr>
              <a:t>(1); // Remove leading space</a:t>
            </a:r>
          </a:p>
          <a:p>
            <a:r>
              <a:rPr lang="en-IN" sz="1800" dirty="0">
                <a:solidFill>
                  <a:schemeClr val="tx2"/>
                </a:solidFill>
              </a:rPr>
              <a:t>}</a:t>
            </a:r>
          </a:p>
          <a:p>
            <a:r>
              <a:rPr lang="en-IN" sz="1800" dirty="0">
                <a:solidFill>
                  <a:schemeClr val="tx2"/>
                </a:solidFill>
              </a:rPr>
              <a:t>// Function to compare the scanned UID with the authorized UID</a:t>
            </a:r>
          </a:p>
          <a:p>
            <a:r>
              <a:rPr lang="en-IN" sz="1800" dirty="0">
                <a:solidFill>
                  <a:schemeClr val="tx2"/>
                </a:solidFill>
              </a:rPr>
              <a:t>bool </a:t>
            </a:r>
            <a:r>
              <a:rPr lang="en-IN" sz="1800" dirty="0" err="1">
                <a:solidFill>
                  <a:schemeClr val="tx2"/>
                </a:solidFill>
              </a:rPr>
              <a:t>checkIfAuthorized</a:t>
            </a:r>
            <a:r>
              <a:rPr lang="en-IN" sz="1800" dirty="0">
                <a:solidFill>
                  <a:schemeClr val="tx2"/>
                </a:solidFill>
              </a:rPr>
              <a:t>(byte *</a:t>
            </a:r>
            <a:r>
              <a:rPr lang="en-IN" sz="1800" dirty="0" err="1">
                <a:solidFill>
                  <a:schemeClr val="tx2"/>
                </a:solidFill>
              </a:rPr>
              <a:t>scannedUID</a:t>
            </a:r>
            <a:r>
              <a:rPr lang="en-IN" sz="1800" dirty="0">
                <a:solidFill>
                  <a:schemeClr val="tx2"/>
                </a:solidFill>
              </a:rPr>
              <a:t>, byte *</a:t>
            </a:r>
            <a:r>
              <a:rPr lang="en-IN" sz="1800" dirty="0" err="1">
                <a:solidFill>
                  <a:schemeClr val="tx2"/>
                </a:solidFill>
              </a:rPr>
              <a:t>authorizedUID</a:t>
            </a:r>
            <a:r>
              <a:rPr lang="en-IN" sz="1800" dirty="0">
                <a:solidFill>
                  <a:schemeClr val="tx2"/>
                </a:solidFill>
              </a:rPr>
              <a:t>) {</a:t>
            </a:r>
          </a:p>
          <a:p>
            <a:r>
              <a:rPr lang="en-IN" sz="1800" dirty="0">
                <a:solidFill>
                  <a:schemeClr val="tx2"/>
                </a:solidFill>
              </a:rPr>
              <a:t>  for (byte </a:t>
            </a:r>
            <a:r>
              <a:rPr lang="en-IN" sz="1800" dirty="0" err="1">
                <a:solidFill>
                  <a:schemeClr val="tx2"/>
                </a:solidFill>
              </a:rPr>
              <a:t>i</a:t>
            </a:r>
            <a:r>
              <a:rPr lang="en-IN" sz="1800" dirty="0">
                <a:solidFill>
                  <a:schemeClr val="tx2"/>
                </a:solidFill>
              </a:rPr>
              <a:t> = 0; </a:t>
            </a:r>
            <a:r>
              <a:rPr lang="en-IN" sz="1800" dirty="0" err="1">
                <a:solidFill>
                  <a:schemeClr val="tx2"/>
                </a:solidFill>
              </a:rPr>
              <a:t>i</a:t>
            </a:r>
            <a:r>
              <a:rPr lang="en-IN" sz="1800" dirty="0">
                <a:solidFill>
                  <a:schemeClr val="tx2"/>
                </a:solidFill>
              </a:rPr>
              <a:t> &lt; mfrc522.uid.size; </a:t>
            </a:r>
            <a:r>
              <a:rPr lang="en-IN" sz="1800" dirty="0" err="1">
                <a:solidFill>
                  <a:schemeClr val="tx2"/>
                </a:solidFill>
              </a:rPr>
              <a:t>i</a:t>
            </a:r>
            <a:r>
              <a:rPr lang="en-IN" sz="1800" dirty="0">
                <a:solidFill>
                  <a:schemeClr val="tx2"/>
                </a:solidFill>
              </a:rPr>
              <a:t>++) {</a:t>
            </a:r>
          </a:p>
          <a:p>
            <a:r>
              <a:rPr lang="en-IN" sz="1800" dirty="0">
                <a:solidFill>
                  <a:schemeClr val="tx2"/>
                </a:solidFill>
              </a:rPr>
              <a:t>    if (</a:t>
            </a:r>
            <a:r>
              <a:rPr lang="en-IN" sz="1800" dirty="0" err="1">
                <a:solidFill>
                  <a:schemeClr val="tx2"/>
                </a:solidFill>
              </a:rPr>
              <a:t>scannedUID</a:t>
            </a:r>
            <a:r>
              <a:rPr lang="en-IN" sz="1800" dirty="0">
                <a:solidFill>
                  <a:schemeClr val="tx2"/>
                </a:solidFill>
              </a:rPr>
              <a:t>[</a:t>
            </a:r>
            <a:r>
              <a:rPr lang="en-IN" sz="1800" dirty="0" err="1">
                <a:solidFill>
                  <a:schemeClr val="tx2"/>
                </a:solidFill>
              </a:rPr>
              <a:t>i</a:t>
            </a:r>
            <a:r>
              <a:rPr lang="en-IN" sz="1800" dirty="0">
                <a:solidFill>
                  <a:schemeClr val="tx2"/>
                </a:solidFill>
              </a:rPr>
              <a:t>] != </a:t>
            </a:r>
            <a:r>
              <a:rPr lang="en-IN" sz="1800" dirty="0" err="1">
                <a:solidFill>
                  <a:schemeClr val="tx2"/>
                </a:solidFill>
              </a:rPr>
              <a:t>authorizedUID</a:t>
            </a:r>
            <a:r>
              <a:rPr lang="en-IN" sz="1800" dirty="0">
                <a:solidFill>
                  <a:schemeClr val="tx2"/>
                </a:solidFill>
              </a:rPr>
              <a:t>[</a:t>
            </a:r>
            <a:r>
              <a:rPr lang="en-IN" sz="1800" dirty="0" err="1">
                <a:solidFill>
                  <a:schemeClr val="tx2"/>
                </a:solidFill>
              </a:rPr>
              <a:t>i</a:t>
            </a:r>
            <a:r>
              <a:rPr lang="en-IN" sz="1800" dirty="0">
                <a:solidFill>
                  <a:schemeClr val="tx2"/>
                </a:solidFill>
              </a:rPr>
              <a:t>]) {</a:t>
            </a:r>
          </a:p>
          <a:p>
            <a:r>
              <a:rPr lang="en-IN" sz="1800" dirty="0">
                <a:solidFill>
                  <a:schemeClr val="tx2"/>
                </a:solidFill>
              </a:rPr>
              <a:t>      return false;</a:t>
            </a:r>
          </a:p>
          <a:p>
            <a:r>
              <a:rPr lang="en-IN" sz="1800" dirty="0">
                <a:solidFill>
                  <a:schemeClr val="tx2"/>
                </a:solidFill>
              </a:rPr>
              <a:t>    }</a:t>
            </a:r>
          </a:p>
          <a:p>
            <a:r>
              <a:rPr lang="en-IN" sz="1800" dirty="0">
                <a:solidFill>
                  <a:schemeClr val="tx2"/>
                </a:solidFill>
              </a:rPr>
              <a:t>  }</a:t>
            </a:r>
          </a:p>
          <a:p>
            <a:r>
              <a:rPr lang="en-IN" sz="1800" dirty="0">
                <a:solidFill>
                  <a:schemeClr val="tx2"/>
                </a:solidFill>
              </a:rPr>
              <a:t>  return true;</a:t>
            </a:r>
          </a:p>
          <a:p>
            <a:r>
              <a:rPr lang="en-IN" sz="1800" dirty="0">
                <a:solidFill>
                  <a:schemeClr val="tx2"/>
                </a:solidFill>
              </a:rPr>
              <a:t>}</a:t>
            </a:r>
          </a:p>
          <a:p>
            <a:r>
              <a:rPr lang="en-IN" sz="1800" dirty="0">
                <a:solidFill>
                  <a:schemeClr val="tx2"/>
                </a:solidFill>
              </a:rPr>
              <a:t>// Function to activate the charging system</a:t>
            </a:r>
          </a:p>
          <a:p>
            <a:r>
              <a:rPr lang="en-IN" sz="1800" dirty="0">
                <a:solidFill>
                  <a:schemeClr val="tx2"/>
                </a:solidFill>
              </a:rPr>
              <a:t>void </a:t>
            </a:r>
            <a:r>
              <a:rPr lang="en-IN" sz="1800" dirty="0" err="1">
                <a:solidFill>
                  <a:schemeClr val="tx2"/>
                </a:solidFill>
              </a:rPr>
              <a:t>startCharging</a:t>
            </a:r>
            <a:r>
              <a:rPr lang="en-IN" sz="1800" dirty="0">
                <a:solidFill>
                  <a:schemeClr val="tx2"/>
                </a:solidFill>
              </a:rPr>
              <a:t>() {</a:t>
            </a:r>
          </a:p>
          <a:p>
            <a:r>
              <a:rPr lang="en-IN" sz="1800" dirty="0">
                <a:solidFill>
                  <a:schemeClr val="tx2"/>
                </a:solidFill>
              </a:rPr>
              <a:t>  // Relay is activated (LOW for Active-LOW relay)</a:t>
            </a:r>
          </a:p>
          <a:p>
            <a:r>
              <a:rPr lang="en-IN" sz="1800" dirty="0">
                <a:solidFill>
                  <a:schemeClr val="tx2"/>
                </a:solidFill>
              </a:rPr>
              <a:t>  </a:t>
            </a:r>
            <a:r>
              <a:rPr lang="en-IN" sz="1800" dirty="0" err="1">
                <a:solidFill>
                  <a:schemeClr val="tx2"/>
                </a:solidFill>
              </a:rPr>
              <a:t>digitalWrite</a:t>
            </a:r>
            <a:r>
              <a:rPr lang="en-IN" sz="1800" dirty="0">
                <a:solidFill>
                  <a:schemeClr val="tx2"/>
                </a:solidFill>
              </a:rPr>
              <a:t>(</a:t>
            </a:r>
            <a:r>
              <a:rPr lang="en-IN" sz="1800" dirty="0" err="1">
                <a:solidFill>
                  <a:schemeClr val="tx2"/>
                </a:solidFill>
              </a:rPr>
              <a:t>relayPin</a:t>
            </a:r>
            <a:r>
              <a:rPr lang="en-IN" sz="1800" dirty="0">
                <a:solidFill>
                  <a:schemeClr val="tx2"/>
                </a:solidFill>
              </a:rPr>
              <a:t>, LOW); </a:t>
            </a:r>
          </a:p>
          <a:p>
            <a:r>
              <a:rPr lang="en-IN" sz="1800" dirty="0">
                <a:solidFill>
                  <a:schemeClr val="tx2"/>
                </a:solidFill>
              </a:rPr>
              <a:t>  </a:t>
            </a:r>
            <a:r>
              <a:rPr lang="en-IN" sz="1800" dirty="0" err="1">
                <a:solidFill>
                  <a:schemeClr val="tx2"/>
                </a:solidFill>
              </a:rPr>
              <a:t>Serial.println</a:t>
            </a:r>
            <a:r>
              <a:rPr lang="en-IN" sz="1800" dirty="0">
                <a:solidFill>
                  <a:schemeClr val="tx2"/>
                </a:solidFill>
              </a:rPr>
              <a:t>("--- CHARGING ACTIVE ---");</a:t>
            </a:r>
          </a:p>
          <a:p>
            <a:r>
              <a:rPr lang="en-IN" sz="1800" dirty="0">
                <a:solidFill>
                  <a:schemeClr val="tx2"/>
                </a:solidFill>
              </a:rPr>
              <a:t>}</a:t>
            </a:r>
          </a:p>
          <a:p>
            <a:endParaRPr lang="en-IN" sz="1800" dirty="0">
              <a:solidFill>
                <a:schemeClr val="tx2"/>
              </a:solidFill>
            </a:endParaRPr>
          </a:p>
          <a:p>
            <a:r>
              <a:rPr lang="en-IN" sz="1800" dirty="0">
                <a:solidFill>
                  <a:schemeClr val="tx2"/>
                </a:solidFill>
              </a:rPr>
              <a:t>// Function to deactivate the charging system</a:t>
            </a:r>
          </a:p>
          <a:p>
            <a:r>
              <a:rPr lang="en-IN" sz="1800" dirty="0">
                <a:solidFill>
                  <a:schemeClr val="tx2"/>
                </a:solidFill>
              </a:rPr>
              <a:t>void </a:t>
            </a:r>
            <a:r>
              <a:rPr lang="en-IN" sz="1800" dirty="0" err="1">
                <a:solidFill>
                  <a:schemeClr val="tx2"/>
                </a:solidFill>
              </a:rPr>
              <a:t>stopCharging</a:t>
            </a:r>
            <a:r>
              <a:rPr lang="en-IN" sz="1800" dirty="0">
                <a:solidFill>
                  <a:schemeClr val="tx2"/>
                </a:solidFill>
              </a:rPr>
              <a:t>() {</a:t>
            </a:r>
          </a:p>
          <a:p>
            <a:r>
              <a:rPr lang="en-IN" sz="1800" dirty="0">
                <a:solidFill>
                  <a:schemeClr val="tx2"/>
                </a:solidFill>
              </a:rPr>
              <a:t>  // Relay is deactivated (HIGH for Active-LOW relay)</a:t>
            </a:r>
          </a:p>
          <a:p>
            <a:r>
              <a:rPr lang="en-IN" sz="1800" dirty="0">
                <a:solidFill>
                  <a:schemeClr val="tx2"/>
                </a:solidFill>
              </a:rPr>
              <a:t>  </a:t>
            </a:r>
            <a:r>
              <a:rPr lang="en-IN" sz="1800" dirty="0" err="1">
                <a:solidFill>
                  <a:schemeClr val="tx2"/>
                </a:solidFill>
              </a:rPr>
              <a:t>digitalWrite</a:t>
            </a:r>
            <a:r>
              <a:rPr lang="en-IN" sz="1800" dirty="0">
                <a:solidFill>
                  <a:schemeClr val="tx2"/>
                </a:solidFill>
              </a:rPr>
              <a:t>(</a:t>
            </a:r>
            <a:r>
              <a:rPr lang="en-IN" sz="1800" dirty="0" err="1">
                <a:solidFill>
                  <a:schemeClr val="tx2"/>
                </a:solidFill>
              </a:rPr>
              <a:t>relayPin</a:t>
            </a:r>
            <a:r>
              <a:rPr lang="en-IN" sz="1800" dirty="0">
                <a:solidFill>
                  <a:schemeClr val="tx2"/>
                </a:solidFill>
              </a:rPr>
              <a:t>, HIGH); </a:t>
            </a:r>
          </a:p>
          <a:p>
            <a:r>
              <a:rPr lang="en-IN" sz="1800" dirty="0">
                <a:solidFill>
                  <a:schemeClr val="tx2"/>
                </a:solidFill>
              </a:rPr>
              <a:t>  </a:t>
            </a:r>
            <a:r>
              <a:rPr lang="en-IN" sz="1800" dirty="0" err="1">
                <a:solidFill>
                  <a:schemeClr val="tx2"/>
                </a:solidFill>
              </a:rPr>
              <a:t>Serial.println</a:t>
            </a:r>
            <a:r>
              <a:rPr lang="en-IN" sz="1800" dirty="0">
                <a:solidFill>
                  <a:schemeClr val="tx2"/>
                </a:solidFill>
              </a:rPr>
              <a:t>("--- CHARGING INACTIVE ---");</a:t>
            </a:r>
          </a:p>
          <a:p>
            <a:r>
              <a:rPr lang="en-IN" sz="1800" dirty="0">
                <a:solidFill>
                  <a:schemeClr val="tx2"/>
                </a:solidFill>
              </a:rPr>
              <a:t>}Code 2 for RFID</a:t>
            </a:r>
            <a:endParaRPr lang="en-IN" sz="1800" dirty="0"/>
          </a:p>
        </p:txBody>
      </p:sp>
      <p:cxnSp>
        <p:nvCxnSpPr>
          <p:cNvPr id="5" name="Straight Connector 4">
            <a:extLst>
              <a:ext uri="{FF2B5EF4-FFF2-40B4-BE49-F238E27FC236}">
                <a16:creationId xmlns:a16="http://schemas.microsoft.com/office/drawing/2014/main" id="{56F3086A-5294-AE2C-D533-BE08350C2225}"/>
              </a:ext>
            </a:extLst>
          </p:cNvPr>
          <p:cNvCxnSpPr/>
          <p:nvPr/>
        </p:nvCxnSpPr>
        <p:spPr>
          <a:xfrm>
            <a:off x="9750489" y="92074"/>
            <a:ext cx="0" cy="112172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84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02AB3D-6D59-2129-CA3E-4F6213B42D53}"/>
              </a:ext>
            </a:extLst>
          </p:cNvPr>
          <p:cNvSpPr>
            <a:spLocks noGrp="1"/>
          </p:cNvSpPr>
          <p:nvPr>
            <p:ph type="ctrTitle"/>
          </p:nvPr>
        </p:nvSpPr>
        <p:spPr>
          <a:xfrm>
            <a:off x="222250" y="168275"/>
            <a:ext cx="17088486" cy="1031051"/>
          </a:xfrm>
        </p:spPr>
        <p:txBody>
          <a:bodyPr/>
          <a:lstStyle/>
          <a:p>
            <a:r>
              <a:rPr lang="en-IN" b="1" dirty="0"/>
              <a:t>WORKING PRINCIPLE:</a:t>
            </a:r>
          </a:p>
        </p:txBody>
      </p:sp>
      <p:sp>
        <p:nvSpPr>
          <p:cNvPr id="20" name="Subtitle 19">
            <a:extLst>
              <a:ext uri="{FF2B5EF4-FFF2-40B4-BE49-F238E27FC236}">
                <a16:creationId xmlns:a16="http://schemas.microsoft.com/office/drawing/2014/main" id="{87C00233-E477-C606-2DE0-2155E208F92B}"/>
              </a:ext>
            </a:extLst>
          </p:cNvPr>
          <p:cNvSpPr>
            <a:spLocks noGrp="1"/>
          </p:cNvSpPr>
          <p:nvPr>
            <p:ph type="subTitle" idx="4"/>
          </p:nvPr>
        </p:nvSpPr>
        <p:spPr>
          <a:xfrm>
            <a:off x="0" y="1311274"/>
            <a:ext cx="19958050" cy="10241265"/>
          </a:xfrm>
        </p:spPr>
        <p:txBody>
          <a:bodyPr/>
          <a:lstStyle/>
          <a:p>
            <a:pPr algn="l">
              <a:spcAft>
                <a:spcPts val="600"/>
              </a:spcAft>
              <a:buNone/>
            </a:pPr>
            <a:r>
              <a:rPr lang="en-US" sz="2800" b="1" dirty="0">
                <a:solidFill>
                  <a:schemeClr val="tx2">
                    <a:lumMod val="75000"/>
                  </a:schemeClr>
                </a:solidFill>
                <a:latin typeface="ui-sans-serif"/>
              </a:rPr>
              <a:t>Electromagnetic Theory (EMT) Behind Wireless Charging</a:t>
            </a:r>
            <a:br>
              <a:rPr lang="en-US" sz="2800" dirty="0">
                <a:solidFill>
                  <a:schemeClr val="tx2">
                    <a:lumMod val="75000"/>
                  </a:schemeClr>
                </a:solidFill>
                <a:latin typeface="ui-sans-serif"/>
              </a:rPr>
            </a:br>
            <a:r>
              <a:rPr lang="en-US" sz="2800" dirty="0">
                <a:solidFill>
                  <a:schemeClr val="tx2">
                    <a:lumMod val="75000"/>
                  </a:schemeClr>
                </a:solidFill>
                <a:latin typeface="ui-sans-serif"/>
              </a:rPr>
              <a:t>Wireless charging works on </a:t>
            </a:r>
            <a:r>
              <a:rPr lang="en-US" sz="2800" b="1" dirty="0">
                <a:solidFill>
                  <a:schemeClr val="tx2">
                    <a:lumMod val="75000"/>
                  </a:schemeClr>
                </a:solidFill>
                <a:latin typeface="ui-sans-serif"/>
              </a:rPr>
              <a:t>Faraday’s Law of Electromagnetic Induction</a:t>
            </a:r>
            <a:r>
              <a:rPr lang="en-US" sz="2800" dirty="0">
                <a:solidFill>
                  <a:schemeClr val="tx2">
                    <a:lumMod val="75000"/>
                  </a:schemeClr>
                </a:solidFill>
                <a:latin typeface="ui-sans-serif"/>
              </a:rPr>
              <a:t> → a changing magnetic field creates voltage in the secondary coil.</a:t>
            </a:r>
          </a:p>
          <a:p>
            <a:pPr algn="l">
              <a:spcBef>
                <a:spcPts val="1200"/>
              </a:spcBef>
              <a:spcAft>
                <a:spcPts val="300"/>
              </a:spcAft>
              <a:buNone/>
            </a:pPr>
            <a:r>
              <a:rPr lang="en-US" sz="2800" b="1" dirty="0">
                <a:solidFill>
                  <a:schemeClr val="tx2">
                    <a:lumMod val="75000"/>
                  </a:schemeClr>
                </a:solidFill>
                <a:latin typeface="ui-sans-serif"/>
              </a:rPr>
              <a:t>1️⃣ Magnetic Field Generation (Transmitter Coil)</a:t>
            </a:r>
          </a:p>
          <a:p>
            <a:pPr algn="l">
              <a:buNone/>
            </a:pPr>
            <a:r>
              <a:rPr lang="en-US" sz="2800" dirty="0">
                <a:solidFill>
                  <a:schemeClr val="tx2">
                    <a:lumMod val="75000"/>
                  </a:schemeClr>
                </a:solidFill>
                <a:latin typeface="ui-sans-serif"/>
              </a:rPr>
              <a:t>When current flows through the primary coil:</a:t>
            </a:r>
          </a:p>
          <a:p>
            <a:pPr algn="l">
              <a:buNone/>
            </a:pPr>
            <a:endParaRPr lang="en-US" sz="2800" dirty="0">
              <a:solidFill>
                <a:schemeClr val="tx2">
                  <a:lumMod val="75000"/>
                </a:schemeClr>
              </a:solidFill>
              <a:latin typeface="ui-sans-serif"/>
            </a:endParaRPr>
          </a:p>
          <a:p>
            <a:pPr algn="l">
              <a:buNone/>
            </a:pPr>
            <a:endParaRPr lang="en-US" sz="2800" dirty="0">
              <a:solidFill>
                <a:schemeClr val="tx2">
                  <a:lumMod val="75000"/>
                </a:schemeClr>
              </a:solidFill>
              <a:latin typeface="ui-sans-serif"/>
            </a:endParaRPr>
          </a:p>
          <a:p>
            <a:pPr algn="l">
              <a:buNone/>
            </a:pPr>
            <a:endParaRPr lang="en-US" sz="2800" dirty="0">
              <a:solidFill>
                <a:schemeClr val="tx2">
                  <a:lumMod val="75000"/>
                </a:schemeClr>
              </a:solidFill>
              <a:latin typeface="ui-sans-serif"/>
            </a:endParaRPr>
          </a:p>
          <a:p>
            <a:r>
              <a:rPr lang="en-US" sz="2800" dirty="0">
                <a:solidFill>
                  <a:schemeClr val="tx2">
                    <a:lumMod val="75000"/>
                  </a:schemeClr>
                </a:solidFill>
              </a:rPr>
              <a:t>This magnetic field expands and links with the receiver coil.</a:t>
            </a:r>
          </a:p>
          <a:p>
            <a:r>
              <a:rPr lang="en-US" sz="2800" b="1" dirty="0">
                <a:solidFill>
                  <a:schemeClr val="tx2">
                    <a:lumMod val="75000"/>
                  </a:schemeClr>
                </a:solidFill>
              </a:rPr>
              <a:t>2️⃣ Induced Voltage (Receiver Coil)</a:t>
            </a:r>
          </a:p>
          <a:p>
            <a:r>
              <a:rPr lang="en-US" sz="2800" dirty="0">
                <a:solidFill>
                  <a:schemeClr val="tx2">
                    <a:lumMod val="75000"/>
                  </a:schemeClr>
                </a:solidFill>
              </a:rPr>
              <a:t>Due to changing flux:</a:t>
            </a:r>
          </a:p>
          <a:p>
            <a:endParaRPr lang="en-US" sz="2800" dirty="0">
              <a:solidFill>
                <a:schemeClr val="tx2">
                  <a:lumMod val="75000"/>
                </a:schemeClr>
              </a:solidFill>
            </a:endParaRPr>
          </a:p>
          <a:p>
            <a:endParaRPr lang="en-US" sz="2800" dirty="0">
              <a:solidFill>
                <a:schemeClr val="tx2">
                  <a:lumMod val="75000"/>
                </a:schemeClr>
              </a:solidFill>
            </a:endParaRPr>
          </a:p>
          <a:p>
            <a:endParaRPr lang="en-US" sz="2800" dirty="0">
              <a:solidFill>
                <a:schemeClr val="tx2">
                  <a:lumMod val="75000"/>
                </a:schemeClr>
              </a:solidFill>
            </a:endParaRPr>
          </a:p>
          <a:p>
            <a:r>
              <a:rPr lang="en-US" sz="2800" dirty="0">
                <a:solidFill>
                  <a:schemeClr val="tx2">
                    <a:lumMod val="75000"/>
                  </a:schemeClr>
                </a:solidFill>
              </a:rPr>
              <a:t>This creates AC voltage in the EV’s receiving coil.</a:t>
            </a:r>
          </a:p>
          <a:p>
            <a:r>
              <a:rPr lang="en-US" sz="2800" b="1" dirty="0">
                <a:solidFill>
                  <a:schemeClr val="tx2">
                    <a:lumMod val="75000"/>
                  </a:schemeClr>
                </a:solidFill>
              </a:rPr>
              <a:t>3️⃣ Mutual Inductance (M)</a:t>
            </a:r>
          </a:p>
          <a:p>
            <a:r>
              <a:rPr lang="en-US" sz="2800" dirty="0">
                <a:solidFill>
                  <a:schemeClr val="tx2">
                    <a:lumMod val="75000"/>
                  </a:schemeClr>
                </a:solidFill>
              </a:rPr>
              <a:t>Wireless transfer works because the coils share magnetic flux:</a:t>
            </a:r>
          </a:p>
          <a:p>
            <a:endParaRPr lang="en-US" sz="2800" dirty="0">
              <a:solidFill>
                <a:schemeClr val="tx2">
                  <a:lumMod val="75000"/>
                </a:schemeClr>
              </a:solidFill>
            </a:endParaRPr>
          </a:p>
          <a:p>
            <a:endParaRPr lang="en-US" sz="2800" dirty="0">
              <a:solidFill>
                <a:schemeClr val="tx2">
                  <a:lumMod val="75000"/>
                </a:schemeClr>
              </a:solidFill>
            </a:endParaRPr>
          </a:p>
          <a:p>
            <a:endParaRPr lang="en-US" sz="2800" dirty="0">
              <a:solidFill>
                <a:schemeClr val="tx2">
                  <a:lumMod val="75000"/>
                </a:schemeClr>
              </a:solidFill>
            </a:endParaRPr>
          </a:p>
          <a:p>
            <a:endParaRPr lang="en-US" sz="2800" dirty="0">
              <a:solidFill>
                <a:schemeClr val="tx2">
                  <a:lumMod val="75000"/>
                </a:schemeClr>
              </a:solidFill>
            </a:endParaRPr>
          </a:p>
          <a:p>
            <a:r>
              <a:rPr lang="en-US" sz="2800" dirty="0">
                <a:solidFill>
                  <a:schemeClr val="tx2">
                    <a:lumMod val="75000"/>
                  </a:schemeClr>
                </a:solidFill>
              </a:rPr>
              <a:t>Higher alignment → higher coupling → higher power transfer.</a:t>
            </a:r>
          </a:p>
          <a:p>
            <a:endParaRPr lang="en-IN" sz="3200" dirty="0">
              <a:solidFill>
                <a:schemeClr val="tx2">
                  <a:lumMod val="75000"/>
                </a:schemeClr>
              </a:solidFill>
            </a:endParaRPr>
          </a:p>
        </p:txBody>
      </p:sp>
      <p:pic>
        <p:nvPicPr>
          <p:cNvPr id="3" name="Picture 2">
            <a:extLst>
              <a:ext uri="{FF2B5EF4-FFF2-40B4-BE49-F238E27FC236}">
                <a16:creationId xmlns:a16="http://schemas.microsoft.com/office/drawing/2014/main" id="{CD4B8E2A-B8A5-0EC4-62C5-31EF79871A98}"/>
              </a:ext>
            </a:extLst>
          </p:cNvPr>
          <p:cNvPicPr>
            <a:picLocks noChangeAspect="1"/>
          </p:cNvPicPr>
          <p:nvPr/>
        </p:nvPicPr>
        <p:blipFill>
          <a:blip r:embed="rId2"/>
          <a:stretch>
            <a:fillRect/>
          </a:stretch>
        </p:blipFill>
        <p:spPr>
          <a:xfrm>
            <a:off x="7918450" y="3825875"/>
            <a:ext cx="2276902" cy="1066800"/>
          </a:xfrm>
          <a:prstGeom prst="rect">
            <a:avLst/>
          </a:prstGeom>
        </p:spPr>
      </p:pic>
      <p:pic>
        <p:nvPicPr>
          <p:cNvPr id="5" name="Picture 4">
            <a:extLst>
              <a:ext uri="{FF2B5EF4-FFF2-40B4-BE49-F238E27FC236}">
                <a16:creationId xmlns:a16="http://schemas.microsoft.com/office/drawing/2014/main" id="{A91B6F7C-3F26-9618-A286-F5B10CC82D60}"/>
              </a:ext>
            </a:extLst>
          </p:cNvPr>
          <p:cNvPicPr>
            <a:picLocks noChangeAspect="1"/>
          </p:cNvPicPr>
          <p:nvPr/>
        </p:nvPicPr>
        <p:blipFill>
          <a:blip r:embed="rId3"/>
          <a:stretch>
            <a:fillRect/>
          </a:stretch>
        </p:blipFill>
        <p:spPr>
          <a:xfrm>
            <a:off x="7914871" y="6129690"/>
            <a:ext cx="2909246" cy="964391"/>
          </a:xfrm>
          <a:prstGeom prst="rect">
            <a:avLst/>
          </a:prstGeom>
        </p:spPr>
      </p:pic>
      <p:pic>
        <p:nvPicPr>
          <p:cNvPr id="7" name="Picture 6">
            <a:extLst>
              <a:ext uri="{FF2B5EF4-FFF2-40B4-BE49-F238E27FC236}">
                <a16:creationId xmlns:a16="http://schemas.microsoft.com/office/drawing/2014/main" id="{2DE074ED-6103-B279-3879-19864B30590A}"/>
              </a:ext>
            </a:extLst>
          </p:cNvPr>
          <p:cNvPicPr>
            <a:picLocks noChangeAspect="1"/>
          </p:cNvPicPr>
          <p:nvPr/>
        </p:nvPicPr>
        <p:blipFill>
          <a:blip r:embed="rId4"/>
          <a:stretch>
            <a:fillRect/>
          </a:stretch>
        </p:blipFill>
        <p:spPr>
          <a:xfrm>
            <a:off x="7914871" y="9228895"/>
            <a:ext cx="3896928" cy="964391"/>
          </a:xfrm>
          <a:prstGeom prst="rect">
            <a:avLst/>
          </a:prstGeom>
        </p:spPr>
      </p:pic>
      <p:pic>
        <p:nvPicPr>
          <p:cNvPr id="4" name="Picture 3">
            <a:extLst>
              <a:ext uri="{FF2B5EF4-FFF2-40B4-BE49-F238E27FC236}">
                <a16:creationId xmlns:a16="http://schemas.microsoft.com/office/drawing/2014/main" id="{7E6627F3-F020-935A-DF58-89C27D450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2902" y="2951071"/>
            <a:ext cx="5634368" cy="62778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TotalTime>
  <Words>2517</Words>
  <Application>Microsoft Office PowerPoint</Application>
  <PresentationFormat>Custom</PresentationFormat>
  <Paragraphs>276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MT</vt:lpstr>
      <vt:lpstr>Calibri</vt:lpstr>
      <vt:lpstr>ui-sans-serif</vt:lpstr>
      <vt:lpstr>Office Theme</vt:lpstr>
      <vt:lpstr>PowerPoint Presentation</vt:lpstr>
      <vt:lpstr>PowerPoint Presentation</vt:lpstr>
      <vt:lpstr>PowerPoint Presentation</vt:lpstr>
      <vt:lpstr>PowerPoint Presentation</vt:lpstr>
      <vt:lpstr>Complete System Architecture:</vt:lpstr>
      <vt:lpstr>PowerPoint Presentation</vt:lpstr>
      <vt:lpstr>PowerPoint Presentation</vt:lpstr>
      <vt:lpstr>PowerPoint Presentation</vt:lpstr>
      <vt:lpstr>WORKING PRINCIPLE:</vt:lpstr>
      <vt:lpstr>WORKING PRINCIPLE:</vt:lpstr>
      <vt:lpstr>PowerPoint Presentation</vt:lpstr>
      <vt:lpstr>PowerPoint Presentation</vt:lpstr>
      <vt:lpstr>Process Flow: The User Journey</vt:lpstr>
      <vt:lpstr>PowerPoint Presentation</vt:lpstr>
      <vt:lpstr>PowerPoint Presentation</vt:lpstr>
      <vt:lpstr>REASONS THAT OBSTRUCT THIS PROJECT IN THE PRESENT: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chitra iyer p.k</dc:creator>
  <cp:lastModifiedBy>TEJAS PANZADE</cp:lastModifiedBy>
  <cp:revision>4</cp:revision>
  <dcterms:created xsi:type="dcterms:W3CDTF">2025-11-06T10:58:05Z</dcterms:created>
  <dcterms:modified xsi:type="dcterms:W3CDTF">2025-11-16T05:02:12Z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2025-11-06T00:00:00Z</vt:filetime>
  </property>
  <property fmtid="{D5CDD505-2E9C-101B-9397-08002B2CF9AE}" pid="3" name="LastSaved">
    <vt:filetime>2025-11-06T00:00:00Z</vt:filetime>
  </property>
</Properties>
</file>